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30"/>
  </p:notesMasterIdLst>
  <p:sldIdLst>
    <p:sldId id="256" r:id="rId2"/>
    <p:sldId id="355" r:id="rId3"/>
    <p:sldId id="356" r:id="rId4"/>
    <p:sldId id="358" r:id="rId5"/>
    <p:sldId id="359" r:id="rId6"/>
    <p:sldId id="365" r:id="rId7"/>
    <p:sldId id="366" r:id="rId8"/>
    <p:sldId id="367" r:id="rId9"/>
    <p:sldId id="388" r:id="rId10"/>
    <p:sldId id="389" r:id="rId11"/>
    <p:sldId id="390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8" r:id="rId22"/>
    <p:sldId id="377" r:id="rId23"/>
    <p:sldId id="379" r:id="rId24"/>
    <p:sldId id="380" r:id="rId25"/>
    <p:sldId id="381" r:id="rId26"/>
    <p:sldId id="385" r:id="rId27"/>
    <p:sldId id="386" r:id="rId28"/>
    <p:sldId id="387" r:id="rId29"/>
  </p:sldIdLst>
  <p:sldSz cx="9144000" cy="6858000" type="screen4x3"/>
  <p:notesSz cx="7010400" cy="9296400"/>
  <p:custShowLst>
    <p:custShow name="Custom Show 1" id="0">
      <p:sldLst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BE5145CF-45C8-49B2-9C57-B8EE72B8019D}">
          <p14:sldIdLst>
            <p14:sldId id="256"/>
          </p14:sldIdLst>
        </p14:section>
        <p14:section name="2500 Series System Overview" id="{AEBFB31D-872C-45CF-BD42-12558B2A97A5}">
          <p14:sldIdLst>
            <p14:sldId id="355"/>
            <p14:sldId id="356"/>
            <p14:sldId id="358"/>
            <p14:sldId id="359"/>
          </p14:sldIdLst>
        </p14:section>
        <p14:section name="2541 Redundant Processor Manager" id="{6099F1F1-32F0-4FAF-B434-AAC46C6D1834}">
          <p14:sldIdLst>
            <p14:sldId id="365"/>
            <p14:sldId id="366"/>
            <p14:sldId id="367"/>
            <p14:sldId id="388"/>
            <p14:sldId id="389"/>
            <p14:sldId id="390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8"/>
            <p14:sldId id="377"/>
            <p14:sldId id="379"/>
            <p14:sldId id="380"/>
            <p14:sldId id="381"/>
            <p14:sldId id="385"/>
            <p14:sldId id="386"/>
            <p14:sldId id="3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7"/>
    <a:srgbClr val="BFB8B9"/>
    <a:srgbClr val="A4A4C0"/>
    <a:srgbClr val="0000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46" autoAdjust="0"/>
    <p:restoredTop sz="89758" autoAdjust="0"/>
  </p:normalViewPr>
  <p:slideViewPr>
    <p:cSldViewPr snapToGrid="0">
      <p:cViewPr varScale="1">
        <p:scale>
          <a:sx n="63" d="100"/>
          <a:sy n="63" d="100"/>
        </p:scale>
        <p:origin x="8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87333D-58A9-42E4-AA4F-A83C5F9A80EB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599346-78C9-4686-80F0-6FBC78959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7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86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E09C00-14F1-4CD6-831F-108FE8DF085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77863"/>
            <a:ext cx="4598987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27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37" tIns="45269" rIns="90537" bIns="4526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371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08968-A9E2-492A-A8B1-FBC7F53C422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77863"/>
            <a:ext cx="4598987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27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37" tIns="45269" rIns="90537" bIns="4526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872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CAFCD-A727-49D9-97D3-77ACB579784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77863"/>
            <a:ext cx="4598987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27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37" tIns="45269" rIns="90537" bIns="4526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204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C7AA2-BAF0-4A3F-B3F4-848285BDC73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77863"/>
            <a:ext cx="4598987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27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37" tIns="45269" rIns="90537" bIns="4526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399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FA116-DFC1-473B-B3AB-B57635BD48B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77863"/>
            <a:ext cx="4598987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27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37" tIns="45269" rIns="90537" bIns="4526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226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44C24C-FBBC-447A-BA95-122C394FCE0D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77863"/>
            <a:ext cx="4598987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27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37" tIns="45269" rIns="90537" bIns="4526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929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7F97A1-FB52-431E-B289-4F688E5E806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77863"/>
            <a:ext cx="4598987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27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37" tIns="45269" rIns="90537" bIns="4526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519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545ED-E2FD-4AC3-AEA1-EB5EF2F8F82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77863"/>
            <a:ext cx="4598987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27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37" tIns="45269" rIns="90537" bIns="4526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655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F04ED-BBA7-4E9D-A89C-F3F97A179EF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77863"/>
            <a:ext cx="4598987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27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37" tIns="45269" rIns="90537" bIns="4526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68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DF62E0-15A9-4D77-8198-4BA7CA14C5F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77863"/>
            <a:ext cx="4598987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27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37" tIns="45269" rIns="90537" bIns="4526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87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73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79916-8213-461F-ABE9-B5524F871E2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598987" cy="3449637"/>
          </a:xfrm>
          <a:ln w="12700"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ln/>
        </p:spPr>
        <p:txBody>
          <a:bodyPr lIns="90537" tIns="45269" rIns="90537" bIns="4526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202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8D43C-6E28-4410-AABC-8F59CB49987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77863"/>
            <a:ext cx="4598987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27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37" tIns="45269" rIns="90537" bIns="4526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116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8A65E9-0924-4B50-8430-0ABB1A418DB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3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598987" cy="3449637"/>
          </a:xfrm>
          <a:ln w="12700"/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ln/>
        </p:spPr>
        <p:txBody>
          <a:bodyPr lIns="90537" tIns="45269" rIns="90537" bIns="4526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029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B2324-3A5C-43CE-A902-A0F6E3C153EB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598987" cy="3449637"/>
          </a:xfrm>
          <a:ln w="12700"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ln/>
        </p:spPr>
        <p:txBody>
          <a:bodyPr lIns="90537" tIns="45269" rIns="90537" bIns="4526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7803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5E171-889E-4B8B-80AF-4CA6E0BE17F7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77863"/>
            <a:ext cx="4598987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27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37" tIns="45269" rIns="90537" bIns="4526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789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25888-6900-4705-9AF9-A364D1BC950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77863"/>
            <a:ext cx="4598987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27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37" tIns="45269" rIns="90537" bIns="4526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101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A88B2-493F-40B2-A237-7FD92FA399B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77863"/>
            <a:ext cx="4598987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27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37" tIns="45269" rIns="90537" bIns="4526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924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378CF-E666-47A5-BEC6-18B603C3A7D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77863"/>
            <a:ext cx="4598987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27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37" tIns="45269" rIns="90537" bIns="45269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7980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5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61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A9C50-D72B-4730-AA66-D322E7C1015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470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81BD9-826F-4599-82A4-1F198988592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77863"/>
            <a:ext cx="4598987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27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37" tIns="45269" rIns="90537" bIns="4526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671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03846-C9BE-4E04-9164-D2CAAECA135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77863"/>
            <a:ext cx="4598987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27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37" tIns="45269" rIns="90537" bIns="4526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371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49A70-C2A4-4B08-B4B9-E397DFBE650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77863"/>
            <a:ext cx="4598987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27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37" tIns="45269" rIns="90537" bIns="4526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164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6B808-E37F-4A26-9EF7-433739DCA01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77863"/>
            <a:ext cx="4598987" cy="3449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27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37" tIns="45269" rIns="90537" bIns="4526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48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9457" y="5201946"/>
            <a:ext cx="6170569" cy="991585"/>
          </a:xfrm>
        </p:spPr>
        <p:txBody>
          <a:bodyPr>
            <a:noAutofit/>
          </a:bodyPr>
          <a:lstStyle>
            <a:lvl1pPr algn="r">
              <a:defRPr sz="32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35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12D4-ABD7-4327-9C8A-BC0E2DE4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7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12D4-ABD7-4327-9C8A-BC0E2DE4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48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12D4-ABD7-4327-9C8A-BC0E2DE4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63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53384"/>
            <a:ext cx="9144000" cy="942853"/>
          </a:xfrm>
          <a:prstGeom prst="rect">
            <a:avLst/>
          </a:prstGeom>
          <a:solidFill>
            <a:srgbClr val="004B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/>
          </a:p>
        </p:txBody>
      </p:sp>
      <p:pic>
        <p:nvPicPr>
          <p:cNvPr id="9" name="Picture 8" descr="CTIcleanlogo_pantone3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19978" y="509538"/>
            <a:ext cx="996985" cy="63337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8" y="580740"/>
            <a:ext cx="6724544" cy="470370"/>
          </a:xfrm>
        </p:spPr>
        <p:txBody>
          <a:bodyPr tIns="0" bIns="0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5673"/>
            <a:ext cx="78867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569048" y="6517889"/>
            <a:ext cx="574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4DADC91-5E7E-4755-ACCF-28D76FF97ACC}" type="slidenum">
              <a:rPr lang="en-US" sz="1000" smtClean="0">
                <a:latin typeface="+mj-lt"/>
              </a:rPr>
              <a:pPr algn="ctr"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3868" y="6391687"/>
            <a:ext cx="1576072" cy="43088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/>
              <a:t>Rock Solid Performance.</a:t>
            </a:r>
          </a:p>
          <a:p>
            <a:r>
              <a:rPr lang="en-US" sz="1100" dirty="0" smtClean="0"/>
              <a:t>Timeless Compatibility.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88918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53384"/>
            <a:ext cx="9144000" cy="942853"/>
          </a:xfrm>
          <a:prstGeom prst="rect">
            <a:avLst/>
          </a:prstGeom>
          <a:solidFill>
            <a:srgbClr val="004B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/>
          </a:p>
        </p:txBody>
      </p:sp>
      <p:pic>
        <p:nvPicPr>
          <p:cNvPr id="12" name="Picture 11" descr="CTIcleanlogo_pantone3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19978" y="509538"/>
            <a:ext cx="996985" cy="63337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8" y="580740"/>
            <a:ext cx="6724544" cy="470370"/>
          </a:xfrm>
        </p:spPr>
        <p:txBody>
          <a:bodyPr tIns="0" bIns="0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569048" y="6517889"/>
            <a:ext cx="574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4DADC91-5E7E-4755-ACCF-28D76FF97ACC}" type="slidenum">
              <a:rPr lang="en-US" sz="1000" smtClean="0">
                <a:latin typeface="+mj-lt"/>
              </a:rPr>
              <a:pPr algn="ctr"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3868" y="6391687"/>
            <a:ext cx="1576072" cy="43088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/>
              <a:t>Rock Solid Performance.</a:t>
            </a:r>
          </a:p>
          <a:p>
            <a:r>
              <a:rPr lang="en-US" sz="1100" dirty="0" smtClean="0"/>
              <a:t>Timeless Compatibility.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7595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53384"/>
            <a:ext cx="9144000" cy="942853"/>
          </a:xfrm>
          <a:prstGeom prst="rect">
            <a:avLst/>
          </a:prstGeom>
          <a:solidFill>
            <a:srgbClr val="004B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/>
          </a:p>
        </p:txBody>
      </p:sp>
      <p:pic>
        <p:nvPicPr>
          <p:cNvPr id="11" name="Picture 10" descr="CTIcleanlogo_pantone3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19978" y="509538"/>
            <a:ext cx="996985" cy="63337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8" y="419966"/>
            <a:ext cx="6724544" cy="470370"/>
          </a:xfrm>
        </p:spPr>
        <p:txBody>
          <a:bodyPr tIns="0" bIns="0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5673"/>
            <a:ext cx="78867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628649" y="830046"/>
            <a:ext cx="6724543" cy="370096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569048" y="6517889"/>
            <a:ext cx="574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4DADC91-5E7E-4755-ACCF-28D76FF97ACC}" type="slidenum">
              <a:rPr lang="en-US" sz="1000" smtClean="0">
                <a:latin typeface="+mj-lt"/>
              </a:rPr>
              <a:pPr algn="ctr"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3868" y="6391687"/>
            <a:ext cx="1576072" cy="43088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/>
              <a:t>Rock Solid Performance.</a:t>
            </a:r>
          </a:p>
          <a:p>
            <a:r>
              <a:rPr lang="en-US" sz="1100" dirty="0" smtClean="0"/>
              <a:t>Timeless Compatibility.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60201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193926"/>
            <a:ext cx="7886699" cy="8971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7912D4-ABD7-4327-9C8A-BC0E2DE4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68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duction to CTI and the 2500 Series Proces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4" y="0"/>
            <a:ext cx="1143000" cy="6858000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08750"/>
            <a:ext cx="533400" cy="27305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779604B-2CFE-46E7-8101-FAA7D73A0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0" y="12989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0" y="1308389"/>
            <a:ext cx="7162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 i="1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slide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CTIcleanlogo_pantone3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270" y="6150565"/>
            <a:ext cx="914400" cy="580913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Rectangle 10"/>
          <p:cNvSpPr/>
          <p:nvPr userDrawn="1"/>
        </p:nvSpPr>
        <p:spPr>
          <a:xfrm rot="16200000">
            <a:off x="-2297619" y="2635821"/>
            <a:ext cx="5788871" cy="784796"/>
          </a:xfrm>
          <a:prstGeom prst="rect">
            <a:avLst/>
          </a:prstGeom>
          <a:noFill/>
        </p:spPr>
        <p:txBody>
          <a:bodyPr wrap="none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Control</a:t>
            </a:r>
            <a:r>
              <a:rPr lang="en-US" sz="2400" b="1" baseline="0" dirty="0" smtClean="0">
                <a:solidFill>
                  <a:schemeClr val="bg1">
                    <a:lumMod val="95000"/>
                  </a:schemeClr>
                </a:solidFill>
              </a:rPr>
              <a:t> Technology Inc</a:t>
            </a:r>
            <a:endParaRPr lang="en-US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Introduction</a:t>
            </a:r>
            <a:r>
              <a:rPr lang="en-US" sz="1600" b="1" baseline="0" dirty="0" smtClean="0">
                <a:solidFill>
                  <a:schemeClr val="bg1">
                    <a:lumMod val="95000"/>
                  </a:schemeClr>
                </a:solidFill>
              </a:rPr>
              <a:t> to CTI and the 2500 Series® System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42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e road a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08750"/>
            <a:ext cx="533400" cy="27305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779604B-2CFE-46E7-8101-FAA7D73A04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0" y="427037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0" y="1722437"/>
            <a:ext cx="7162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 i="1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slide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4" y="0"/>
            <a:ext cx="1143000" cy="6858000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TIcleanlogo_pantone3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270" y="6150565"/>
            <a:ext cx="914400" cy="580913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7"/>
          <p:cNvSpPr/>
          <p:nvPr userDrawn="1"/>
        </p:nvSpPr>
        <p:spPr>
          <a:xfrm rot="16200000">
            <a:off x="-2297619" y="2635821"/>
            <a:ext cx="5788871" cy="784796"/>
          </a:xfrm>
          <a:prstGeom prst="rect">
            <a:avLst/>
          </a:prstGeom>
          <a:noFill/>
        </p:spPr>
        <p:txBody>
          <a:bodyPr wrap="none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Control</a:t>
            </a:r>
            <a:r>
              <a:rPr lang="en-US" sz="2400" b="1" baseline="0" dirty="0" smtClean="0">
                <a:solidFill>
                  <a:schemeClr val="bg1">
                    <a:lumMod val="95000"/>
                  </a:schemeClr>
                </a:solidFill>
              </a:rPr>
              <a:t> Technology Inc</a:t>
            </a:r>
            <a:endParaRPr lang="en-US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The Road Ahead: Product</a:t>
            </a:r>
            <a:r>
              <a:rPr lang="en-US" sz="1600" b="1" baseline="0" dirty="0" smtClean="0">
                <a:solidFill>
                  <a:schemeClr val="bg1">
                    <a:lumMod val="95000"/>
                  </a:schemeClr>
                </a:solidFill>
              </a:rPr>
              <a:t> Roadmap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3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15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1600200"/>
            <a:ext cx="3581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600200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95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5532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fld id="{2D2F3A28-859F-41FD-9765-4F2ADD76D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8605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3568"/>
            <a:ext cx="8229600" cy="651721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rgbClr val="00487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0107"/>
            <a:ext cx="8229600" cy="3827911"/>
          </a:xfrm>
        </p:spPr>
        <p:txBody>
          <a:bodyPr/>
          <a:lstStyle>
            <a:lvl1pPr>
              <a:defRPr b="0" i="0">
                <a:latin typeface="Times"/>
                <a:cs typeface="Times"/>
              </a:defRPr>
            </a:lvl1pPr>
            <a:lvl2pPr>
              <a:defRPr b="0" i="0">
                <a:latin typeface="Times"/>
                <a:cs typeface="Times"/>
              </a:defRPr>
            </a:lvl2pPr>
            <a:lvl3pPr>
              <a:defRPr b="0" i="0">
                <a:latin typeface="Times"/>
                <a:cs typeface="Times"/>
              </a:defRPr>
            </a:lvl3pPr>
            <a:lvl4pPr>
              <a:defRPr b="0" i="0">
                <a:latin typeface="Times"/>
                <a:cs typeface="Times"/>
              </a:defRPr>
            </a:lvl4pPr>
            <a:lvl5pPr>
              <a:defRPr b="0" i="0">
                <a:latin typeface="Times"/>
                <a:cs typeface="Time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342-363C-8048-B4E6-67C8866C2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3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15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600200"/>
            <a:ext cx="7315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532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fld id="{67BE4D00-3328-4299-B1C9-A2960914A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3183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65355"/>
            <a:ext cx="6400800" cy="1339632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835379"/>
            <a:ext cx="6400800" cy="869891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8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12D4-ABD7-4327-9C8A-BC0E2DE4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1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12D4-ABD7-4327-9C8A-BC0E2DE4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4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12D4-ABD7-4327-9C8A-BC0E2DE4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9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12D4-ABD7-4327-9C8A-BC0E2DE4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7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12D4-ABD7-4327-9C8A-BC0E2DE4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5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12D4-ABD7-4327-9C8A-BC0E2DE4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4C342-363C-8048-B4E6-67C8866C2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1" r:id="rId14"/>
    <p:sldLayoutId id="2147483692" r:id="rId15"/>
    <p:sldLayoutId id="2147483672" r:id="rId16"/>
    <p:sldLayoutId id="2147483693" r:id="rId17"/>
    <p:sldLayoutId id="2147483694" r:id="rId18"/>
    <p:sldLayoutId id="2147483695" r:id="rId19"/>
    <p:sldLayoutId id="2147483696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CTI%20Products\CTI2541\CTIC2541.EXE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101" y="5130800"/>
            <a:ext cx="7852926" cy="783331"/>
          </a:xfrm>
        </p:spPr>
        <p:txBody>
          <a:bodyPr/>
          <a:lstStyle/>
          <a:p>
            <a:r>
              <a:rPr lang="en-US" dirty="0" smtClean="0"/>
              <a:t>Control Technology Incorporated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3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9" name="Picture 10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638425"/>
            <a:ext cx="17430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80" name="Picture 10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3876675"/>
            <a:ext cx="1755775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62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6291263" y="857250"/>
            <a:ext cx="2852737" cy="34163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sz="1800"/>
              <a:t>RPM installed in separate rack</a:t>
            </a:r>
          </a:p>
          <a:p>
            <a:r>
              <a:rPr lang="en-US" altLang="en-US" sz="1800"/>
              <a:t>Uses backplane for power only</a:t>
            </a:r>
          </a:p>
          <a:p>
            <a:r>
              <a:rPr lang="en-US" altLang="en-US" sz="1800"/>
              <a:t>Both PLCs are connected to the RPM module</a:t>
            </a:r>
          </a:p>
          <a:p>
            <a:r>
              <a:rPr lang="en-US" altLang="en-US" sz="1800"/>
              <a:t>Remote I/O is connected to the RPM module</a:t>
            </a:r>
          </a:p>
        </p:txBody>
      </p:sp>
      <p:sp>
        <p:nvSpPr>
          <p:cNvPr id="70656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521075" y="1070768"/>
            <a:ext cx="2800350" cy="766763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Configuration Example 2</a:t>
            </a:r>
          </a:p>
        </p:txBody>
      </p:sp>
      <p:pic>
        <p:nvPicPr>
          <p:cNvPr id="706565" name="Picture 1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274763"/>
            <a:ext cx="1755775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66" name="Picture 1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3975100"/>
            <a:ext cx="17430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67" name="Line 1031"/>
          <p:cNvSpPr>
            <a:spLocks noChangeShapeType="1"/>
          </p:cNvSpPr>
          <p:nvPr/>
        </p:nvSpPr>
        <p:spPr bwMode="auto">
          <a:xfrm>
            <a:off x="2211388" y="3048000"/>
            <a:ext cx="17875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568" name="Line 1032"/>
          <p:cNvSpPr>
            <a:spLocks noChangeShapeType="1"/>
          </p:cNvSpPr>
          <p:nvPr/>
        </p:nvSpPr>
        <p:spPr bwMode="auto">
          <a:xfrm flipV="1">
            <a:off x="2254250" y="5595938"/>
            <a:ext cx="164147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569" name="Line 1033"/>
          <p:cNvSpPr>
            <a:spLocks noChangeShapeType="1"/>
          </p:cNvSpPr>
          <p:nvPr/>
        </p:nvSpPr>
        <p:spPr bwMode="auto">
          <a:xfrm flipV="1">
            <a:off x="3887788" y="3835400"/>
            <a:ext cx="1587" cy="17621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570" name="Line 1034"/>
          <p:cNvSpPr>
            <a:spLocks noChangeShapeType="1"/>
          </p:cNvSpPr>
          <p:nvPr/>
        </p:nvSpPr>
        <p:spPr bwMode="auto">
          <a:xfrm flipV="1">
            <a:off x="3886200" y="3840163"/>
            <a:ext cx="1716088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571" name="Line 1035"/>
          <p:cNvSpPr>
            <a:spLocks noChangeShapeType="1"/>
          </p:cNvSpPr>
          <p:nvPr/>
        </p:nvSpPr>
        <p:spPr bwMode="auto">
          <a:xfrm flipH="1" flipV="1">
            <a:off x="4005263" y="3041650"/>
            <a:ext cx="0" cy="4429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572" name="Line 1036"/>
          <p:cNvSpPr>
            <a:spLocks noChangeShapeType="1"/>
          </p:cNvSpPr>
          <p:nvPr/>
        </p:nvSpPr>
        <p:spPr bwMode="auto">
          <a:xfrm>
            <a:off x="3997325" y="3463925"/>
            <a:ext cx="15668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573" name="Line 1037"/>
          <p:cNvSpPr>
            <a:spLocks noChangeShapeType="1"/>
          </p:cNvSpPr>
          <p:nvPr/>
        </p:nvSpPr>
        <p:spPr bwMode="auto">
          <a:xfrm flipV="1">
            <a:off x="5578475" y="4344988"/>
            <a:ext cx="1122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574" name="Line 1038"/>
          <p:cNvSpPr>
            <a:spLocks noChangeShapeType="1"/>
          </p:cNvSpPr>
          <p:nvPr/>
        </p:nvSpPr>
        <p:spPr bwMode="auto">
          <a:xfrm flipH="1" flipV="1">
            <a:off x="6697663" y="4318000"/>
            <a:ext cx="0" cy="1524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575" name="Line 1039"/>
          <p:cNvSpPr>
            <a:spLocks noChangeShapeType="1"/>
          </p:cNvSpPr>
          <p:nvPr/>
        </p:nvSpPr>
        <p:spPr bwMode="auto">
          <a:xfrm flipV="1">
            <a:off x="6699250" y="5830888"/>
            <a:ext cx="11509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576" name="Rectangle 1040"/>
          <p:cNvSpPr>
            <a:spLocks noChangeArrowheads="1"/>
          </p:cNvSpPr>
          <p:nvPr/>
        </p:nvSpPr>
        <p:spPr bwMode="auto">
          <a:xfrm>
            <a:off x="1897063" y="889000"/>
            <a:ext cx="10985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PLC A</a:t>
            </a:r>
          </a:p>
        </p:txBody>
      </p:sp>
      <p:sp>
        <p:nvSpPr>
          <p:cNvPr id="706577" name="Rectangle 1041"/>
          <p:cNvSpPr>
            <a:spLocks noChangeArrowheads="1"/>
          </p:cNvSpPr>
          <p:nvPr/>
        </p:nvSpPr>
        <p:spPr bwMode="auto">
          <a:xfrm>
            <a:off x="1844675" y="6343650"/>
            <a:ext cx="10985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PLC B</a:t>
            </a:r>
          </a:p>
        </p:txBody>
      </p:sp>
      <p:sp>
        <p:nvSpPr>
          <p:cNvPr id="706578" name="Rectangle 1042"/>
          <p:cNvSpPr>
            <a:spLocks noChangeArrowheads="1"/>
          </p:cNvSpPr>
          <p:nvPr/>
        </p:nvSpPr>
        <p:spPr bwMode="auto">
          <a:xfrm>
            <a:off x="7754938" y="6413500"/>
            <a:ext cx="6080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I/O</a:t>
            </a:r>
          </a:p>
        </p:txBody>
      </p:sp>
      <p:sp>
        <p:nvSpPr>
          <p:cNvPr id="706581" name="Rectangle 1045"/>
          <p:cNvSpPr>
            <a:spLocks noChangeArrowheads="1"/>
          </p:cNvSpPr>
          <p:nvPr/>
        </p:nvSpPr>
        <p:spPr bwMode="auto">
          <a:xfrm>
            <a:off x="5011738" y="5097463"/>
            <a:ext cx="7731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RPM</a:t>
            </a:r>
          </a:p>
        </p:txBody>
      </p:sp>
    </p:spTree>
    <p:extLst>
      <p:ext uri="{BB962C8B-B14F-4D97-AF65-F5344CB8AC3E}">
        <p14:creationId xmlns:p14="http://schemas.microsoft.com/office/powerpoint/2010/main" val="40800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6348412" y="1113631"/>
            <a:ext cx="2638425" cy="766763"/>
          </a:xfrm>
        </p:spPr>
        <p:txBody>
          <a:bodyPr>
            <a:normAutofit fontScale="90000"/>
          </a:bodyPr>
          <a:lstStyle/>
          <a:p>
            <a:r>
              <a:rPr lang="en-US" altLang="en-US" sz="2800" dirty="0"/>
              <a:t>MMI Connection Example</a:t>
            </a:r>
          </a:p>
        </p:txBody>
      </p:sp>
      <p:pic>
        <p:nvPicPr>
          <p:cNvPr id="71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3897313"/>
            <a:ext cx="17621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47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274763"/>
            <a:ext cx="1755775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47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2659063"/>
            <a:ext cx="17430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4759" name="Line 7"/>
          <p:cNvSpPr>
            <a:spLocks noChangeShapeType="1"/>
          </p:cNvSpPr>
          <p:nvPr/>
        </p:nvSpPr>
        <p:spPr bwMode="auto">
          <a:xfrm>
            <a:off x="2101850" y="3048000"/>
            <a:ext cx="4095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4760" name="Line 8"/>
          <p:cNvSpPr>
            <a:spLocks noChangeShapeType="1"/>
          </p:cNvSpPr>
          <p:nvPr/>
        </p:nvSpPr>
        <p:spPr bwMode="auto">
          <a:xfrm>
            <a:off x="2144713" y="5600700"/>
            <a:ext cx="358775" cy="4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4761" name="Line 9"/>
          <p:cNvSpPr>
            <a:spLocks noChangeShapeType="1"/>
          </p:cNvSpPr>
          <p:nvPr/>
        </p:nvSpPr>
        <p:spPr bwMode="auto">
          <a:xfrm flipV="1">
            <a:off x="2501900" y="5149850"/>
            <a:ext cx="0" cy="4683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4762" name="Line 10"/>
          <p:cNvSpPr>
            <a:spLocks noChangeShapeType="1"/>
          </p:cNvSpPr>
          <p:nvPr/>
        </p:nvSpPr>
        <p:spPr bwMode="auto">
          <a:xfrm>
            <a:off x="2487613" y="5133975"/>
            <a:ext cx="2206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4763" name="Line 11"/>
          <p:cNvSpPr>
            <a:spLocks noChangeShapeType="1"/>
          </p:cNvSpPr>
          <p:nvPr/>
        </p:nvSpPr>
        <p:spPr bwMode="auto">
          <a:xfrm flipH="1" flipV="1">
            <a:off x="2476500" y="3014663"/>
            <a:ext cx="0" cy="17303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4764" name="Line 12"/>
          <p:cNvSpPr>
            <a:spLocks noChangeShapeType="1"/>
          </p:cNvSpPr>
          <p:nvPr/>
        </p:nvSpPr>
        <p:spPr bwMode="auto">
          <a:xfrm>
            <a:off x="2486025" y="4719638"/>
            <a:ext cx="2206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4765" name="Line 13"/>
          <p:cNvSpPr>
            <a:spLocks noChangeShapeType="1"/>
          </p:cNvSpPr>
          <p:nvPr/>
        </p:nvSpPr>
        <p:spPr bwMode="auto">
          <a:xfrm flipV="1">
            <a:off x="2754313" y="5600700"/>
            <a:ext cx="9445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4766" name="Line 14"/>
          <p:cNvSpPr>
            <a:spLocks noChangeShapeType="1"/>
          </p:cNvSpPr>
          <p:nvPr/>
        </p:nvSpPr>
        <p:spPr bwMode="auto">
          <a:xfrm flipV="1">
            <a:off x="3708400" y="4481513"/>
            <a:ext cx="0" cy="11334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4767" name="Line 15"/>
          <p:cNvSpPr>
            <a:spLocks noChangeShapeType="1"/>
          </p:cNvSpPr>
          <p:nvPr/>
        </p:nvSpPr>
        <p:spPr bwMode="auto">
          <a:xfrm flipV="1">
            <a:off x="3729038" y="4498975"/>
            <a:ext cx="113188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4768" name="Rectangle 16"/>
          <p:cNvSpPr>
            <a:spLocks noChangeArrowheads="1"/>
          </p:cNvSpPr>
          <p:nvPr/>
        </p:nvSpPr>
        <p:spPr bwMode="auto">
          <a:xfrm>
            <a:off x="1787525" y="889000"/>
            <a:ext cx="10985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PLC A</a:t>
            </a:r>
          </a:p>
        </p:txBody>
      </p:sp>
      <p:sp>
        <p:nvSpPr>
          <p:cNvPr id="714769" name="Rectangle 17"/>
          <p:cNvSpPr>
            <a:spLocks noChangeArrowheads="1"/>
          </p:cNvSpPr>
          <p:nvPr/>
        </p:nvSpPr>
        <p:spPr bwMode="auto">
          <a:xfrm>
            <a:off x="1873250" y="6261100"/>
            <a:ext cx="10985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PLC B</a:t>
            </a:r>
          </a:p>
        </p:txBody>
      </p:sp>
      <p:sp>
        <p:nvSpPr>
          <p:cNvPr id="714770" name="Rectangle 18"/>
          <p:cNvSpPr>
            <a:spLocks noChangeArrowheads="1"/>
          </p:cNvSpPr>
          <p:nvPr/>
        </p:nvSpPr>
        <p:spPr bwMode="auto">
          <a:xfrm>
            <a:off x="4845050" y="5100638"/>
            <a:ext cx="10985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I/O</a:t>
            </a:r>
          </a:p>
        </p:txBody>
      </p:sp>
      <p:sp>
        <p:nvSpPr>
          <p:cNvPr id="714772" name="Line 20"/>
          <p:cNvSpPr>
            <a:spLocks noChangeShapeType="1"/>
          </p:cNvSpPr>
          <p:nvPr/>
        </p:nvSpPr>
        <p:spPr bwMode="auto">
          <a:xfrm flipV="1">
            <a:off x="3438525" y="1631950"/>
            <a:ext cx="0" cy="38496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477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927100"/>
            <a:ext cx="16954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4771" name="Line 19"/>
          <p:cNvSpPr>
            <a:spLocks noChangeShapeType="1"/>
          </p:cNvSpPr>
          <p:nvPr/>
        </p:nvSpPr>
        <p:spPr bwMode="auto">
          <a:xfrm flipV="1">
            <a:off x="3421063" y="1619250"/>
            <a:ext cx="876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4774" name="Line 22"/>
          <p:cNvSpPr>
            <a:spLocks noChangeShapeType="1"/>
          </p:cNvSpPr>
          <p:nvPr/>
        </p:nvSpPr>
        <p:spPr bwMode="auto">
          <a:xfrm flipV="1">
            <a:off x="2727325" y="5456238"/>
            <a:ext cx="7127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4775" name="Line 23"/>
          <p:cNvSpPr>
            <a:spLocks noChangeShapeType="1"/>
          </p:cNvSpPr>
          <p:nvPr/>
        </p:nvSpPr>
        <p:spPr bwMode="auto">
          <a:xfrm>
            <a:off x="1660525" y="4797425"/>
            <a:ext cx="1028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4776" name="Line 24"/>
          <p:cNvSpPr>
            <a:spLocks noChangeShapeType="1"/>
          </p:cNvSpPr>
          <p:nvPr/>
        </p:nvSpPr>
        <p:spPr bwMode="auto">
          <a:xfrm flipV="1">
            <a:off x="2125663" y="5321300"/>
            <a:ext cx="55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4777" name="Line 25"/>
          <p:cNvSpPr>
            <a:spLocks noChangeShapeType="1"/>
          </p:cNvSpPr>
          <p:nvPr/>
        </p:nvSpPr>
        <p:spPr bwMode="auto">
          <a:xfrm flipH="1" flipV="1">
            <a:off x="1660525" y="2698750"/>
            <a:ext cx="0" cy="21224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4780" name="Line 28"/>
          <p:cNvSpPr>
            <a:spLocks noChangeShapeType="1"/>
          </p:cNvSpPr>
          <p:nvPr/>
        </p:nvSpPr>
        <p:spPr bwMode="auto">
          <a:xfrm flipV="1">
            <a:off x="1662113" y="2711450"/>
            <a:ext cx="469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4782" name="Rectangle 30"/>
          <p:cNvSpPr>
            <a:spLocks noChangeArrowheads="1"/>
          </p:cNvSpPr>
          <p:nvPr/>
        </p:nvSpPr>
        <p:spPr bwMode="auto">
          <a:xfrm>
            <a:off x="5391150" y="1497013"/>
            <a:ext cx="10985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MMI</a:t>
            </a:r>
          </a:p>
        </p:txBody>
      </p:sp>
    </p:spTree>
    <p:extLst>
      <p:ext uri="{BB962C8B-B14F-4D97-AF65-F5344CB8AC3E}">
        <p14:creationId xmlns:p14="http://schemas.microsoft.com/office/powerpoint/2010/main" val="3439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7" name="Rectangle 1027"/>
          <p:cNvSpPr>
            <a:spLocks noChangeArrowheads="1"/>
          </p:cNvSpPr>
          <p:nvPr/>
        </p:nvSpPr>
        <p:spPr bwMode="auto">
          <a:xfrm>
            <a:off x="3503613" y="1860550"/>
            <a:ext cx="5041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Module Status and Configuration Section</a:t>
            </a:r>
            <a:r>
              <a:rPr lang="en-US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Serial Port, Status LEDs, Resume Button</a:t>
            </a:r>
          </a:p>
        </p:txBody>
      </p:sp>
      <p:sp>
        <p:nvSpPr>
          <p:cNvPr id="482308" name="Rectangle 1028"/>
          <p:cNvSpPr>
            <a:spLocks noChangeArrowheads="1"/>
          </p:cNvSpPr>
          <p:nvPr/>
        </p:nvSpPr>
        <p:spPr bwMode="auto">
          <a:xfrm>
            <a:off x="3579813" y="2851150"/>
            <a:ext cx="4889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PLC A Section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Connectors, Status LED, Transfer Button </a:t>
            </a:r>
          </a:p>
        </p:txBody>
      </p:sp>
      <p:sp>
        <p:nvSpPr>
          <p:cNvPr id="482309" name="Rectangle 1029"/>
          <p:cNvSpPr>
            <a:spLocks noChangeArrowheads="1"/>
          </p:cNvSpPr>
          <p:nvPr/>
        </p:nvSpPr>
        <p:spPr bwMode="auto">
          <a:xfrm>
            <a:off x="3503613" y="4832350"/>
            <a:ext cx="4662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Remote I/O and HMI Connectors</a:t>
            </a:r>
            <a:r>
              <a:rPr lang="en-US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82311" name="Rectangle 1031"/>
          <p:cNvSpPr>
            <a:spLocks noChangeArrowheads="1"/>
          </p:cNvSpPr>
          <p:nvPr/>
        </p:nvSpPr>
        <p:spPr bwMode="auto">
          <a:xfrm>
            <a:off x="3503613" y="3765550"/>
            <a:ext cx="4889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PLC B Section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Connectors, Status LED, Transfer Button</a:t>
            </a:r>
          </a:p>
        </p:txBody>
      </p:sp>
      <p:sp>
        <p:nvSpPr>
          <p:cNvPr id="482312" name="Line 1032"/>
          <p:cNvSpPr>
            <a:spLocks noChangeShapeType="1"/>
          </p:cNvSpPr>
          <p:nvPr/>
        </p:nvSpPr>
        <p:spPr bwMode="auto">
          <a:xfrm>
            <a:off x="2171700" y="2058988"/>
            <a:ext cx="12573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313" name="Line 1033"/>
          <p:cNvSpPr>
            <a:spLocks noChangeShapeType="1"/>
          </p:cNvSpPr>
          <p:nvPr/>
        </p:nvSpPr>
        <p:spPr bwMode="auto">
          <a:xfrm flipV="1">
            <a:off x="2171700" y="3125788"/>
            <a:ext cx="1333500" cy="150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314" name="Line 1034"/>
          <p:cNvSpPr>
            <a:spLocks noChangeShapeType="1"/>
          </p:cNvSpPr>
          <p:nvPr/>
        </p:nvSpPr>
        <p:spPr bwMode="auto">
          <a:xfrm flipV="1">
            <a:off x="2171700" y="4040188"/>
            <a:ext cx="1257300" cy="150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315" name="Line 1035"/>
          <p:cNvSpPr>
            <a:spLocks noChangeShapeType="1"/>
          </p:cNvSpPr>
          <p:nvPr/>
        </p:nvSpPr>
        <p:spPr bwMode="auto">
          <a:xfrm flipV="1">
            <a:off x="2171700" y="5030787"/>
            <a:ext cx="1257300" cy="841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318" name="Rectangle 10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RPM Front Panel</a:t>
            </a:r>
          </a:p>
        </p:txBody>
      </p:sp>
      <p:pic>
        <p:nvPicPr>
          <p:cNvPr id="482321" name="Picture 1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535288"/>
            <a:ext cx="714375" cy="482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6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RPM Front Panel (top)</a:t>
            </a: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248400" y="6553200"/>
            <a:ext cx="2895600" cy="304800"/>
          </a:xfrm>
        </p:spPr>
        <p:txBody>
          <a:bodyPr/>
          <a:lstStyle/>
          <a:p>
            <a:r>
              <a:rPr lang="en-US" altLang="en-US"/>
              <a:t>.</a:t>
            </a:r>
          </a:p>
        </p:txBody>
      </p:sp>
      <p:pic>
        <p:nvPicPr>
          <p:cNvPr id="48436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22002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4452938" y="2852738"/>
            <a:ext cx="41576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MODULE IN CONTROL LED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When ON,  this module is controlling the switching</a:t>
            </a:r>
          </a:p>
        </p:txBody>
      </p:sp>
      <p:sp>
        <p:nvSpPr>
          <p:cNvPr id="484356" name="Rectangle 4"/>
          <p:cNvSpPr>
            <a:spLocks noChangeArrowheads="1"/>
          </p:cNvSpPr>
          <p:nvPr/>
        </p:nvSpPr>
        <p:spPr bwMode="auto">
          <a:xfrm>
            <a:off x="4419600" y="1524000"/>
            <a:ext cx="4094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MODULE GOOD LED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When ON, the module is    functioning properly</a:t>
            </a:r>
          </a:p>
        </p:txBody>
      </p:sp>
      <p:sp>
        <p:nvSpPr>
          <p:cNvPr id="484357" name="Rectangle 5"/>
          <p:cNvSpPr>
            <a:spLocks noChangeArrowheads="1"/>
          </p:cNvSpPr>
          <p:nvPr/>
        </p:nvSpPr>
        <p:spPr bwMode="auto">
          <a:xfrm>
            <a:off x="4267200" y="4648200"/>
            <a:ext cx="4179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CONFIGURATION PORT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Configuration Port with signal LEDs</a:t>
            </a:r>
          </a:p>
        </p:txBody>
      </p:sp>
      <p:sp>
        <p:nvSpPr>
          <p:cNvPr id="484358" name="Rectangle 6"/>
          <p:cNvSpPr>
            <a:spLocks noChangeArrowheads="1"/>
          </p:cNvSpPr>
          <p:nvPr/>
        </p:nvSpPr>
        <p:spPr bwMode="auto">
          <a:xfrm>
            <a:off x="3886200" y="5638800"/>
            <a:ext cx="4003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RESUME SWITCH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Press to resume operation after a module fault</a:t>
            </a:r>
          </a:p>
        </p:txBody>
      </p:sp>
      <p:sp>
        <p:nvSpPr>
          <p:cNvPr id="484360" name="Line 8"/>
          <p:cNvSpPr>
            <a:spLocks noChangeShapeType="1"/>
          </p:cNvSpPr>
          <p:nvPr/>
        </p:nvSpPr>
        <p:spPr bwMode="auto">
          <a:xfrm flipV="1">
            <a:off x="3352800" y="1906588"/>
            <a:ext cx="1066800" cy="455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4361" name="Line 9"/>
          <p:cNvSpPr>
            <a:spLocks noChangeShapeType="1"/>
          </p:cNvSpPr>
          <p:nvPr/>
        </p:nvSpPr>
        <p:spPr bwMode="auto">
          <a:xfrm>
            <a:off x="3276600" y="3048000"/>
            <a:ext cx="1143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4362" name="Line 10"/>
          <p:cNvSpPr>
            <a:spLocks noChangeShapeType="1"/>
          </p:cNvSpPr>
          <p:nvPr/>
        </p:nvSpPr>
        <p:spPr bwMode="auto">
          <a:xfrm>
            <a:off x="2514600" y="3733800"/>
            <a:ext cx="17526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4363" name="Line 11"/>
          <p:cNvSpPr>
            <a:spLocks noChangeShapeType="1"/>
          </p:cNvSpPr>
          <p:nvPr/>
        </p:nvSpPr>
        <p:spPr bwMode="auto">
          <a:xfrm>
            <a:off x="3200400" y="4572000"/>
            <a:ext cx="6858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RPM Front Panel (mid)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248400" y="6553200"/>
            <a:ext cx="2895600" cy="304800"/>
          </a:xfrm>
        </p:spPr>
        <p:txBody>
          <a:bodyPr/>
          <a:lstStyle/>
          <a:p>
            <a:r>
              <a:rPr lang="en-US" altLang="en-US"/>
              <a:t>.</a:t>
            </a:r>
          </a:p>
        </p:txBody>
      </p:sp>
      <p:pic>
        <p:nvPicPr>
          <p:cNvPr id="48641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79" y="1685925"/>
            <a:ext cx="1816871" cy="450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6403" name="Rectangle 3"/>
          <p:cNvSpPr>
            <a:spLocks noChangeArrowheads="1"/>
          </p:cNvSpPr>
          <p:nvPr/>
        </p:nvSpPr>
        <p:spPr bwMode="auto">
          <a:xfrm>
            <a:off x="4381500" y="1560600"/>
            <a:ext cx="434340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PLC A  ACTIVE LED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ON solid when PLC A is PLC in control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Blinking when PLC A is available for transfer</a:t>
            </a:r>
          </a:p>
          <a:p>
            <a:pPr>
              <a:spcBef>
                <a:spcPct val="40000"/>
              </a:spcBef>
            </a:pP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TRANSFER TO  PLC A Switch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Request switchover to PLC A</a:t>
            </a:r>
          </a:p>
        </p:txBody>
      </p:sp>
      <p:sp>
        <p:nvSpPr>
          <p:cNvPr id="486404" name="Rectangle 4"/>
          <p:cNvSpPr>
            <a:spLocks noChangeArrowheads="1"/>
          </p:cNvSpPr>
          <p:nvPr/>
        </p:nvSpPr>
        <p:spPr bwMode="auto">
          <a:xfrm>
            <a:off x="4572000" y="4267200"/>
            <a:ext cx="419100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PLC B ACTIVE LED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ON solid when PLC B is PLC in control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Blinking when PLC B is available for transfer</a:t>
            </a:r>
          </a:p>
          <a:p>
            <a:pPr>
              <a:spcBef>
                <a:spcPct val="40000"/>
              </a:spcBef>
            </a:pP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TRANSFER TO PLC B Switch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Request switchover to PLC B</a:t>
            </a:r>
          </a:p>
        </p:txBody>
      </p:sp>
      <p:sp>
        <p:nvSpPr>
          <p:cNvPr id="486406" name="Line 6"/>
          <p:cNvSpPr>
            <a:spLocks noChangeShapeType="1"/>
          </p:cNvSpPr>
          <p:nvPr/>
        </p:nvSpPr>
        <p:spPr bwMode="auto">
          <a:xfrm flipV="1">
            <a:off x="3009900" y="2068688"/>
            <a:ext cx="1371600" cy="1125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6407" name="Line 7"/>
          <p:cNvSpPr>
            <a:spLocks noChangeShapeType="1"/>
          </p:cNvSpPr>
          <p:nvPr/>
        </p:nvSpPr>
        <p:spPr bwMode="auto">
          <a:xfrm>
            <a:off x="3009900" y="2790824"/>
            <a:ext cx="1371600" cy="57150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6408" name="Line 8"/>
          <p:cNvSpPr>
            <a:spLocks noChangeShapeType="1"/>
          </p:cNvSpPr>
          <p:nvPr/>
        </p:nvSpPr>
        <p:spPr bwMode="auto">
          <a:xfrm>
            <a:off x="3009900" y="4416600"/>
            <a:ext cx="1562100" cy="791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6409" name="Line 9"/>
          <p:cNvSpPr>
            <a:spLocks noChangeShapeType="1"/>
          </p:cNvSpPr>
          <p:nvPr/>
        </p:nvSpPr>
        <p:spPr bwMode="auto">
          <a:xfrm>
            <a:off x="3009900" y="4907755"/>
            <a:ext cx="1562100" cy="115966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7" name="Rectangle 10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RPM Front Panel (lower)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248400" y="6553200"/>
            <a:ext cx="2895600" cy="304800"/>
          </a:xfrm>
        </p:spPr>
        <p:txBody>
          <a:bodyPr/>
          <a:lstStyle/>
          <a:p>
            <a:r>
              <a:rPr lang="en-US" altLang="en-US"/>
              <a:t>.</a:t>
            </a:r>
          </a:p>
        </p:txBody>
      </p:sp>
      <p:pic>
        <p:nvPicPr>
          <p:cNvPr id="488459" name="Picture 1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04" y="1714500"/>
            <a:ext cx="210169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8451" name="Rectangle 1027"/>
          <p:cNvSpPr>
            <a:spLocks noChangeArrowheads="1"/>
          </p:cNvSpPr>
          <p:nvPr/>
        </p:nvSpPr>
        <p:spPr bwMode="auto">
          <a:xfrm>
            <a:off x="5400675" y="3962400"/>
            <a:ext cx="3438525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Reserved for Backup RPM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Not yet implemented</a:t>
            </a:r>
          </a:p>
        </p:txBody>
      </p:sp>
      <p:sp>
        <p:nvSpPr>
          <p:cNvPr id="488452" name="Rectangle 1028"/>
          <p:cNvSpPr>
            <a:spLocks noChangeArrowheads="1"/>
          </p:cNvSpPr>
          <p:nvPr/>
        </p:nvSpPr>
        <p:spPr bwMode="auto">
          <a:xfrm>
            <a:off x="5400675" y="2057400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Remote I/O and HMI Connectors </a:t>
            </a:r>
          </a:p>
        </p:txBody>
      </p:sp>
      <p:sp>
        <p:nvSpPr>
          <p:cNvPr id="488454" name="Line 1030"/>
          <p:cNvSpPr>
            <a:spLocks noChangeShapeType="1"/>
          </p:cNvSpPr>
          <p:nvPr/>
        </p:nvSpPr>
        <p:spPr bwMode="auto">
          <a:xfrm flipV="1">
            <a:off x="2962275" y="2416175"/>
            <a:ext cx="2257425" cy="58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8455" name="Line 1031"/>
          <p:cNvSpPr>
            <a:spLocks noChangeShapeType="1"/>
          </p:cNvSpPr>
          <p:nvPr/>
        </p:nvSpPr>
        <p:spPr bwMode="auto">
          <a:xfrm flipV="1">
            <a:off x="3505199" y="4305300"/>
            <a:ext cx="1819275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008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RPM Internal Diagram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idx="1"/>
          </p:nvPr>
        </p:nvSpPr>
        <p:spPr>
          <a:xfrm>
            <a:off x="4351338" y="1975419"/>
            <a:ext cx="4435474" cy="3827911"/>
          </a:xfrm>
          <a:noFill/>
          <a:ln/>
        </p:spPr>
        <p:txBody>
          <a:bodyPr lIns="92075" tIns="46038" rIns="92075" bIns="46038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Directly connects I/O to the active PLC through a relay contact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Monitors active and standby PLC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Sends input values to standby PLC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Sends virtual base data to standby PLC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Switches to standby PLC when a specified event occurs </a:t>
            </a: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4013" y="2001838"/>
            <a:ext cx="3927475" cy="3886200"/>
            <a:chOff x="1182688" y="1820863"/>
            <a:chExt cx="3927475" cy="3886200"/>
          </a:xfrm>
        </p:grpSpPr>
        <p:sp>
          <p:nvSpPr>
            <p:cNvPr id="468009" name="Rectangle 41"/>
            <p:cNvSpPr>
              <a:spLocks noChangeArrowheads="1"/>
            </p:cNvSpPr>
            <p:nvPr/>
          </p:nvSpPr>
          <p:spPr bwMode="auto">
            <a:xfrm>
              <a:off x="1497013" y="1820863"/>
              <a:ext cx="3351212" cy="338772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10" name="Freeform 42"/>
            <p:cNvSpPr>
              <a:spLocks/>
            </p:cNvSpPr>
            <p:nvPr/>
          </p:nvSpPr>
          <p:spPr bwMode="auto">
            <a:xfrm>
              <a:off x="3068638" y="4808538"/>
              <a:ext cx="207962" cy="228600"/>
            </a:xfrm>
            <a:custGeom>
              <a:avLst/>
              <a:gdLst>
                <a:gd name="T0" fmla="*/ 0 w 264"/>
                <a:gd name="T1" fmla="*/ 144 h 289"/>
                <a:gd name="T2" fmla="*/ 2 w 264"/>
                <a:gd name="T3" fmla="*/ 120 h 289"/>
                <a:gd name="T4" fmla="*/ 8 w 264"/>
                <a:gd name="T5" fmla="*/ 95 h 289"/>
                <a:gd name="T6" fmla="*/ 18 w 264"/>
                <a:gd name="T7" fmla="*/ 72 h 289"/>
                <a:gd name="T8" fmla="*/ 31 w 264"/>
                <a:gd name="T9" fmla="*/ 51 h 289"/>
                <a:gd name="T10" fmla="*/ 47 w 264"/>
                <a:gd name="T11" fmla="*/ 34 h 289"/>
                <a:gd name="T12" fmla="*/ 66 w 264"/>
                <a:gd name="T13" fmla="*/ 20 h 289"/>
                <a:gd name="T14" fmla="*/ 87 w 264"/>
                <a:gd name="T15" fmla="*/ 9 h 289"/>
                <a:gd name="T16" fmla="*/ 110 w 264"/>
                <a:gd name="T17" fmla="*/ 3 h 289"/>
                <a:gd name="T18" fmla="*/ 132 w 264"/>
                <a:gd name="T19" fmla="*/ 0 h 289"/>
                <a:gd name="T20" fmla="*/ 154 w 264"/>
                <a:gd name="T21" fmla="*/ 3 h 289"/>
                <a:gd name="T22" fmla="*/ 177 w 264"/>
                <a:gd name="T23" fmla="*/ 9 h 289"/>
                <a:gd name="T24" fmla="*/ 198 w 264"/>
                <a:gd name="T25" fmla="*/ 20 h 289"/>
                <a:gd name="T26" fmla="*/ 217 w 264"/>
                <a:gd name="T27" fmla="*/ 34 h 289"/>
                <a:gd name="T28" fmla="*/ 233 w 264"/>
                <a:gd name="T29" fmla="*/ 51 h 289"/>
                <a:gd name="T30" fmla="*/ 246 w 264"/>
                <a:gd name="T31" fmla="*/ 72 h 289"/>
                <a:gd name="T32" fmla="*/ 256 w 264"/>
                <a:gd name="T33" fmla="*/ 95 h 289"/>
                <a:gd name="T34" fmla="*/ 262 w 264"/>
                <a:gd name="T35" fmla="*/ 120 h 289"/>
                <a:gd name="T36" fmla="*/ 264 w 264"/>
                <a:gd name="T37" fmla="*/ 144 h 289"/>
                <a:gd name="T38" fmla="*/ 262 w 264"/>
                <a:gd name="T39" fmla="*/ 170 h 289"/>
                <a:gd name="T40" fmla="*/ 256 w 264"/>
                <a:gd name="T41" fmla="*/ 194 h 289"/>
                <a:gd name="T42" fmla="*/ 246 w 264"/>
                <a:gd name="T43" fmla="*/ 216 h 289"/>
                <a:gd name="T44" fmla="*/ 233 w 264"/>
                <a:gd name="T45" fmla="*/ 237 h 289"/>
                <a:gd name="T46" fmla="*/ 217 w 264"/>
                <a:gd name="T47" fmla="*/ 256 h 289"/>
                <a:gd name="T48" fmla="*/ 198 w 264"/>
                <a:gd name="T49" fmla="*/ 269 h 289"/>
                <a:gd name="T50" fmla="*/ 177 w 264"/>
                <a:gd name="T51" fmla="*/ 280 h 289"/>
                <a:gd name="T52" fmla="*/ 154 w 264"/>
                <a:gd name="T53" fmla="*/ 286 h 289"/>
                <a:gd name="T54" fmla="*/ 132 w 264"/>
                <a:gd name="T55" fmla="*/ 289 h 289"/>
                <a:gd name="T56" fmla="*/ 110 w 264"/>
                <a:gd name="T57" fmla="*/ 286 h 289"/>
                <a:gd name="T58" fmla="*/ 87 w 264"/>
                <a:gd name="T59" fmla="*/ 280 h 289"/>
                <a:gd name="T60" fmla="*/ 66 w 264"/>
                <a:gd name="T61" fmla="*/ 269 h 289"/>
                <a:gd name="T62" fmla="*/ 47 w 264"/>
                <a:gd name="T63" fmla="*/ 256 h 289"/>
                <a:gd name="T64" fmla="*/ 31 w 264"/>
                <a:gd name="T65" fmla="*/ 237 h 289"/>
                <a:gd name="T66" fmla="*/ 18 w 264"/>
                <a:gd name="T67" fmla="*/ 216 h 289"/>
                <a:gd name="T68" fmla="*/ 8 w 264"/>
                <a:gd name="T69" fmla="*/ 194 h 289"/>
                <a:gd name="T70" fmla="*/ 2 w 264"/>
                <a:gd name="T71" fmla="*/ 170 h 289"/>
                <a:gd name="T72" fmla="*/ 0 w 264"/>
                <a:gd name="T73" fmla="*/ 14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4" h="289">
                  <a:moveTo>
                    <a:pt x="0" y="144"/>
                  </a:moveTo>
                  <a:lnTo>
                    <a:pt x="2" y="120"/>
                  </a:lnTo>
                  <a:lnTo>
                    <a:pt x="8" y="95"/>
                  </a:lnTo>
                  <a:lnTo>
                    <a:pt x="18" y="72"/>
                  </a:lnTo>
                  <a:lnTo>
                    <a:pt x="31" y="51"/>
                  </a:lnTo>
                  <a:lnTo>
                    <a:pt x="47" y="34"/>
                  </a:lnTo>
                  <a:lnTo>
                    <a:pt x="66" y="20"/>
                  </a:lnTo>
                  <a:lnTo>
                    <a:pt x="87" y="9"/>
                  </a:lnTo>
                  <a:lnTo>
                    <a:pt x="110" y="3"/>
                  </a:lnTo>
                  <a:lnTo>
                    <a:pt x="132" y="0"/>
                  </a:lnTo>
                  <a:lnTo>
                    <a:pt x="154" y="3"/>
                  </a:lnTo>
                  <a:lnTo>
                    <a:pt x="177" y="9"/>
                  </a:lnTo>
                  <a:lnTo>
                    <a:pt x="198" y="20"/>
                  </a:lnTo>
                  <a:lnTo>
                    <a:pt x="217" y="34"/>
                  </a:lnTo>
                  <a:lnTo>
                    <a:pt x="233" y="51"/>
                  </a:lnTo>
                  <a:lnTo>
                    <a:pt x="246" y="72"/>
                  </a:lnTo>
                  <a:lnTo>
                    <a:pt x="256" y="95"/>
                  </a:lnTo>
                  <a:lnTo>
                    <a:pt x="262" y="120"/>
                  </a:lnTo>
                  <a:lnTo>
                    <a:pt x="264" y="144"/>
                  </a:lnTo>
                  <a:lnTo>
                    <a:pt x="262" y="170"/>
                  </a:lnTo>
                  <a:lnTo>
                    <a:pt x="256" y="194"/>
                  </a:lnTo>
                  <a:lnTo>
                    <a:pt x="246" y="216"/>
                  </a:lnTo>
                  <a:lnTo>
                    <a:pt x="233" y="237"/>
                  </a:lnTo>
                  <a:lnTo>
                    <a:pt x="217" y="256"/>
                  </a:lnTo>
                  <a:lnTo>
                    <a:pt x="198" y="269"/>
                  </a:lnTo>
                  <a:lnTo>
                    <a:pt x="177" y="280"/>
                  </a:lnTo>
                  <a:lnTo>
                    <a:pt x="154" y="286"/>
                  </a:lnTo>
                  <a:lnTo>
                    <a:pt x="132" y="289"/>
                  </a:lnTo>
                  <a:lnTo>
                    <a:pt x="110" y="286"/>
                  </a:lnTo>
                  <a:lnTo>
                    <a:pt x="87" y="280"/>
                  </a:lnTo>
                  <a:lnTo>
                    <a:pt x="66" y="269"/>
                  </a:lnTo>
                  <a:lnTo>
                    <a:pt x="47" y="256"/>
                  </a:lnTo>
                  <a:lnTo>
                    <a:pt x="31" y="237"/>
                  </a:lnTo>
                  <a:lnTo>
                    <a:pt x="18" y="216"/>
                  </a:lnTo>
                  <a:lnTo>
                    <a:pt x="8" y="194"/>
                  </a:lnTo>
                  <a:lnTo>
                    <a:pt x="2" y="17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11" name="Freeform 43"/>
            <p:cNvSpPr>
              <a:spLocks/>
            </p:cNvSpPr>
            <p:nvPr/>
          </p:nvSpPr>
          <p:spPr bwMode="auto">
            <a:xfrm>
              <a:off x="2439988" y="3892550"/>
              <a:ext cx="209550" cy="228600"/>
            </a:xfrm>
            <a:custGeom>
              <a:avLst/>
              <a:gdLst>
                <a:gd name="T0" fmla="*/ 0 w 264"/>
                <a:gd name="T1" fmla="*/ 145 h 289"/>
                <a:gd name="T2" fmla="*/ 2 w 264"/>
                <a:gd name="T3" fmla="*/ 119 h 289"/>
                <a:gd name="T4" fmla="*/ 8 w 264"/>
                <a:gd name="T5" fmla="*/ 96 h 289"/>
                <a:gd name="T6" fmla="*/ 18 w 264"/>
                <a:gd name="T7" fmla="*/ 72 h 289"/>
                <a:gd name="T8" fmla="*/ 30 w 264"/>
                <a:gd name="T9" fmla="*/ 52 h 289"/>
                <a:gd name="T10" fmla="*/ 47 w 264"/>
                <a:gd name="T11" fmla="*/ 33 h 289"/>
                <a:gd name="T12" fmla="*/ 66 w 264"/>
                <a:gd name="T13" fmla="*/ 20 h 289"/>
                <a:gd name="T14" fmla="*/ 86 w 264"/>
                <a:gd name="T15" fmla="*/ 9 h 289"/>
                <a:gd name="T16" fmla="*/ 108 w 264"/>
                <a:gd name="T17" fmla="*/ 3 h 289"/>
                <a:gd name="T18" fmla="*/ 132 w 264"/>
                <a:gd name="T19" fmla="*/ 0 h 289"/>
                <a:gd name="T20" fmla="*/ 154 w 264"/>
                <a:gd name="T21" fmla="*/ 3 h 289"/>
                <a:gd name="T22" fmla="*/ 176 w 264"/>
                <a:gd name="T23" fmla="*/ 9 h 289"/>
                <a:gd name="T24" fmla="*/ 198 w 264"/>
                <a:gd name="T25" fmla="*/ 20 h 289"/>
                <a:gd name="T26" fmla="*/ 217 w 264"/>
                <a:gd name="T27" fmla="*/ 33 h 289"/>
                <a:gd name="T28" fmla="*/ 232 w 264"/>
                <a:gd name="T29" fmla="*/ 52 h 289"/>
                <a:gd name="T30" fmla="*/ 246 w 264"/>
                <a:gd name="T31" fmla="*/ 72 h 289"/>
                <a:gd name="T32" fmla="*/ 256 w 264"/>
                <a:gd name="T33" fmla="*/ 96 h 289"/>
                <a:gd name="T34" fmla="*/ 261 w 264"/>
                <a:gd name="T35" fmla="*/ 119 h 289"/>
                <a:gd name="T36" fmla="*/ 264 w 264"/>
                <a:gd name="T37" fmla="*/ 145 h 289"/>
                <a:gd name="T38" fmla="*/ 261 w 264"/>
                <a:gd name="T39" fmla="*/ 169 h 289"/>
                <a:gd name="T40" fmla="*/ 256 w 264"/>
                <a:gd name="T41" fmla="*/ 193 h 289"/>
                <a:gd name="T42" fmla="*/ 246 w 264"/>
                <a:gd name="T43" fmla="*/ 217 h 289"/>
                <a:gd name="T44" fmla="*/ 232 w 264"/>
                <a:gd name="T45" fmla="*/ 237 h 289"/>
                <a:gd name="T46" fmla="*/ 217 w 264"/>
                <a:gd name="T47" fmla="*/ 255 h 289"/>
                <a:gd name="T48" fmla="*/ 198 w 264"/>
                <a:gd name="T49" fmla="*/ 269 h 289"/>
                <a:gd name="T50" fmla="*/ 176 w 264"/>
                <a:gd name="T51" fmla="*/ 280 h 289"/>
                <a:gd name="T52" fmla="*/ 154 w 264"/>
                <a:gd name="T53" fmla="*/ 286 h 289"/>
                <a:gd name="T54" fmla="*/ 132 w 264"/>
                <a:gd name="T55" fmla="*/ 289 h 289"/>
                <a:gd name="T56" fmla="*/ 108 w 264"/>
                <a:gd name="T57" fmla="*/ 286 h 289"/>
                <a:gd name="T58" fmla="*/ 86 w 264"/>
                <a:gd name="T59" fmla="*/ 280 h 289"/>
                <a:gd name="T60" fmla="*/ 66 w 264"/>
                <a:gd name="T61" fmla="*/ 269 h 289"/>
                <a:gd name="T62" fmla="*/ 47 w 264"/>
                <a:gd name="T63" fmla="*/ 255 h 289"/>
                <a:gd name="T64" fmla="*/ 30 w 264"/>
                <a:gd name="T65" fmla="*/ 237 h 289"/>
                <a:gd name="T66" fmla="*/ 18 w 264"/>
                <a:gd name="T67" fmla="*/ 217 h 289"/>
                <a:gd name="T68" fmla="*/ 8 w 264"/>
                <a:gd name="T69" fmla="*/ 193 h 289"/>
                <a:gd name="T70" fmla="*/ 2 w 264"/>
                <a:gd name="T71" fmla="*/ 169 h 289"/>
                <a:gd name="T72" fmla="*/ 0 w 264"/>
                <a:gd name="T7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4" h="289">
                  <a:moveTo>
                    <a:pt x="0" y="145"/>
                  </a:moveTo>
                  <a:lnTo>
                    <a:pt x="2" y="119"/>
                  </a:lnTo>
                  <a:lnTo>
                    <a:pt x="8" y="96"/>
                  </a:lnTo>
                  <a:lnTo>
                    <a:pt x="18" y="72"/>
                  </a:lnTo>
                  <a:lnTo>
                    <a:pt x="30" y="52"/>
                  </a:lnTo>
                  <a:lnTo>
                    <a:pt x="47" y="33"/>
                  </a:lnTo>
                  <a:lnTo>
                    <a:pt x="66" y="20"/>
                  </a:lnTo>
                  <a:lnTo>
                    <a:pt x="86" y="9"/>
                  </a:lnTo>
                  <a:lnTo>
                    <a:pt x="108" y="3"/>
                  </a:lnTo>
                  <a:lnTo>
                    <a:pt x="132" y="0"/>
                  </a:lnTo>
                  <a:lnTo>
                    <a:pt x="154" y="3"/>
                  </a:lnTo>
                  <a:lnTo>
                    <a:pt x="176" y="9"/>
                  </a:lnTo>
                  <a:lnTo>
                    <a:pt x="198" y="20"/>
                  </a:lnTo>
                  <a:lnTo>
                    <a:pt x="217" y="33"/>
                  </a:lnTo>
                  <a:lnTo>
                    <a:pt x="232" y="52"/>
                  </a:lnTo>
                  <a:lnTo>
                    <a:pt x="246" y="72"/>
                  </a:lnTo>
                  <a:lnTo>
                    <a:pt x="256" y="96"/>
                  </a:lnTo>
                  <a:lnTo>
                    <a:pt x="261" y="119"/>
                  </a:lnTo>
                  <a:lnTo>
                    <a:pt x="264" y="145"/>
                  </a:lnTo>
                  <a:lnTo>
                    <a:pt x="261" y="169"/>
                  </a:lnTo>
                  <a:lnTo>
                    <a:pt x="256" y="193"/>
                  </a:lnTo>
                  <a:lnTo>
                    <a:pt x="246" y="217"/>
                  </a:lnTo>
                  <a:lnTo>
                    <a:pt x="232" y="237"/>
                  </a:lnTo>
                  <a:lnTo>
                    <a:pt x="217" y="255"/>
                  </a:lnTo>
                  <a:lnTo>
                    <a:pt x="198" y="269"/>
                  </a:lnTo>
                  <a:lnTo>
                    <a:pt x="176" y="280"/>
                  </a:lnTo>
                  <a:lnTo>
                    <a:pt x="154" y="286"/>
                  </a:lnTo>
                  <a:lnTo>
                    <a:pt x="132" y="289"/>
                  </a:lnTo>
                  <a:lnTo>
                    <a:pt x="108" y="286"/>
                  </a:lnTo>
                  <a:lnTo>
                    <a:pt x="86" y="280"/>
                  </a:lnTo>
                  <a:lnTo>
                    <a:pt x="66" y="269"/>
                  </a:lnTo>
                  <a:lnTo>
                    <a:pt x="47" y="255"/>
                  </a:lnTo>
                  <a:lnTo>
                    <a:pt x="30" y="237"/>
                  </a:lnTo>
                  <a:lnTo>
                    <a:pt x="18" y="217"/>
                  </a:lnTo>
                  <a:lnTo>
                    <a:pt x="8" y="193"/>
                  </a:lnTo>
                  <a:lnTo>
                    <a:pt x="2" y="169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12" name="Freeform 44"/>
            <p:cNvSpPr>
              <a:spLocks/>
            </p:cNvSpPr>
            <p:nvPr/>
          </p:nvSpPr>
          <p:spPr bwMode="auto">
            <a:xfrm>
              <a:off x="3695700" y="3892550"/>
              <a:ext cx="209550" cy="228600"/>
            </a:xfrm>
            <a:custGeom>
              <a:avLst/>
              <a:gdLst>
                <a:gd name="T0" fmla="*/ 0 w 264"/>
                <a:gd name="T1" fmla="*/ 145 h 289"/>
                <a:gd name="T2" fmla="*/ 3 w 264"/>
                <a:gd name="T3" fmla="*/ 119 h 289"/>
                <a:gd name="T4" fmla="*/ 8 w 264"/>
                <a:gd name="T5" fmla="*/ 96 h 289"/>
                <a:gd name="T6" fmla="*/ 18 w 264"/>
                <a:gd name="T7" fmla="*/ 72 h 289"/>
                <a:gd name="T8" fmla="*/ 32 w 264"/>
                <a:gd name="T9" fmla="*/ 52 h 289"/>
                <a:gd name="T10" fmla="*/ 47 w 264"/>
                <a:gd name="T11" fmla="*/ 33 h 289"/>
                <a:gd name="T12" fmla="*/ 66 w 264"/>
                <a:gd name="T13" fmla="*/ 20 h 289"/>
                <a:gd name="T14" fmla="*/ 87 w 264"/>
                <a:gd name="T15" fmla="*/ 9 h 289"/>
                <a:gd name="T16" fmla="*/ 110 w 264"/>
                <a:gd name="T17" fmla="*/ 3 h 289"/>
                <a:gd name="T18" fmla="*/ 132 w 264"/>
                <a:gd name="T19" fmla="*/ 0 h 289"/>
                <a:gd name="T20" fmla="*/ 156 w 264"/>
                <a:gd name="T21" fmla="*/ 3 h 289"/>
                <a:gd name="T22" fmla="*/ 178 w 264"/>
                <a:gd name="T23" fmla="*/ 9 h 289"/>
                <a:gd name="T24" fmla="*/ 198 w 264"/>
                <a:gd name="T25" fmla="*/ 20 h 289"/>
                <a:gd name="T26" fmla="*/ 217 w 264"/>
                <a:gd name="T27" fmla="*/ 33 h 289"/>
                <a:gd name="T28" fmla="*/ 234 w 264"/>
                <a:gd name="T29" fmla="*/ 52 h 289"/>
                <a:gd name="T30" fmla="*/ 246 w 264"/>
                <a:gd name="T31" fmla="*/ 72 h 289"/>
                <a:gd name="T32" fmla="*/ 256 w 264"/>
                <a:gd name="T33" fmla="*/ 96 h 289"/>
                <a:gd name="T34" fmla="*/ 262 w 264"/>
                <a:gd name="T35" fmla="*/ 119 h 289"/>
                <a:gd name="T36" fmla="*/ 264 w 264"/>
                <a:gd name="T37" fmla="*/ 145 h 289"/>
                <a:gd name="T38" fmla="*/ 262 w 264"/>
                <a:gd name="T39" fmla="*/ 169 h 289"/>
                <a:gd name="T40" fmla="*/ 256 w 264"/>
                <a:gd name="T41" fmla="*/ 193 h 289"/>
                <a:gd name="T42" fmla="*/ 246 w 264"/>
                <a:gd name="T43" fmla="*/ 217 h 289"/>
                <a:gd name="T44" fmla="*/ 234 w 264"/>
                <a:gd name="T45" fmla="*/ 237 h 289"/>
                <a:gd name="T46" fmla="*/ 217 w 264"/>
                <a:gd name="T47" fmla="*/ 255 h 289"/>
                <a:gd name="T48" fmla="*/ 198 w 264"/>
                <a:gd name="T49" fmla="*/ 269 h 289"/>
                <a:gd name="T50" fmla="*/ 178 w 264"/>
                <a:gd name="T51" fmla="*/ 280 h 289"/>
                <a:gd name="T52" fmla="*/ 156 w 264"/>
                <a:gd name="T53" fmla="*/ 286 h 289"/>
                <a:gd name="T54" fmla="*/ 132 w 264"/>
                <a:gd name="T55" fmla="*/ 289 h 289"/>
                <a:gd name="T56" fmla="*/ 110 w 264"/>
                <a:gd name="T57" fmla="*/ 286 h 289"/>
                <a:gd name="T58" fmla="*/ 87 w 264"/>
                <a:gd name="T59" fmla="*/ 280 h 289"/>
                <a:gd name="T60" fmla="*/ 66 w 264"/>
                <a:gd name="T61" fmla="*/ 269 h 289"/>
                <a:gd name="T62" fmla="*/ 47 w 264"/>
                <a:gd name="T63" fmla="*/ 255 h 289"/>
                <a:gd name="T64" fmla="*/ 32 w 264"/>
                <a:gd name="T65" fmla="*/ 237 h 289"/>
                <a:gd name="T66" fmla="*/ 18 w 264"/>
                <a:gd name="T67" fmla="*/ 217 h 289"/>
                <a:gd name="T68" fmla="*/ 8 w 264"/>
                <a:gd name="T69" fmla="*/ 193 h 289"/>
                <a:gd name="T70" fmla="*/ 3 w 264"/>
                <a:gd name="T71" fmla="*/ 169 h 289"/>
                <a:gd name="T72" fmla="*/ 0 w 264"/>
                <a:gd name="T7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4" h="289">
                  <a:moveTo>
                    <a:pt x="0" y="145"/>
                  </a:moveTo>
                  <a:lnTo>
                    <a:pt x="3" y="119"/>
                  </a:lnTo>
                  <a:lnTo>
                    <a:pt x="8" y="96"/>
                  </a:lnTo>
                  <a:lnTo>
                    <a:pt x="18" y="72"/>
                  </a:lnTo>
                  <a:lnTo>
                    <a:pt x="32" y="52"/>
                  </a:lnTo>
                  <a:lnTo>
                    <a:pt x="47" y="33"/>
                  </a:lnTo>
                  <a:lnTo>
                    <a:pt x="66" y="20"/>
                  </a:lnTo>
                  <a:lnTo>
                    <a:pt x="87" y="9"/>
                  </a:lnTo>
                  <a:lnTo>
                    <a:pt x="110" y="3"/>
                  </a:lnTo>
                  <a:lnTo>
                    <a:pt x="132" y="0"/>
                  </a:lnTo>
                  <a:lnTo>
                    <a:pt x="156" y="3"/>
                  </a:lnTo>
                  <a:lnTo>
                    <a:pt x="178" y="9"/>
                  </a:lnTo>
                  <a:lnTo>
                    <a:pt x="198" y="20"/>
                  </a:lnTo>
                  <a:lnTo>
                    <a:pt x="217" y="33"/>
                  </a:lnTo>
                  <a:lnTo>
                    <a:pt x="234" y="52"/>
                  </a:lnTo>
                  <a:lnTo>
                    <a:pt x="246" y="72"/>
                  </a:lnTo>
                  <a:lnTo>
                    <a:pt x="256" y="96"/>
                  </a:lnTo>
                  <a:lnTo>
                    <a:pt x="262" y="119"/>
                  </a:lnTo>
                  <a:lnTo>
                    <a:pt x="264" y="145"/>
                  </a:lnTo>
                  <a:lnTo>
                    <a:pt x="262" y="169"/>
                  </a:lnTo>
                  <a:lnTo>
                    <a:pt x="256" y="193"/>
                  </a:lnTo>
                  <a:lnTo>
                    <a:pt x="246" y="217"/>
                  </a:lnTo>
                  <a:lnTo>
                    <a:pt x="234" y="237"/>
                  </a:lnTo>
                  <a:lnTo>
                    <a:pt x="217" y="255"/>
                  </a:lnTo>
                  <a:lnTo>
                    <a:pt x="198" y="269"/>
                  </a:lnTo>
                  <a:lnTo>
                    <a:pt x="178" y="280"/>
                  </a:lnTo>
                  <a:lnTo>
                    <a:pt x="156" y="286"/>
                  </a:lnTo>
                  <a:lnTo>
                    <a:pt x="132" y="289"/>
                  </a:lnTo>
                  <a:lnTo>
                    <a:pt x="110" y="286"/>
                  </a:lnTo>
                  <a:lnTo>
                    <a:pt x="87" y="280"/>
                  </a:lnTo>
                  <a:lnTo>
                    <a:pt x="66" y="269"/>
                  </a:lnTo>
                  <a:lnTo>
                    <a:pt x="47" y="255"/>
                  </a:lnTo>
                  <a:lnTo>
                    <a:pt x="32" y="237"/>
                  </a:lnTo>
                  <a:lnTo>
                    <a:pt x="18" y="217"/>
                  </a:lnTo>
                  <a:lnTo>
                    <a:pt x="8" y="193"/>
                  </a:lnTo>
                  <a:lnTo>
                    <a:pt x="3" y="169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13" name="Line 45"/>
            <p:cNvSpPr>
              <a:spLocks noChangeShapeType="1"/>
            </p:cNvSpPr>
            <p:nvPr/>
          </p:nvSpPr>
          <p:spPr bwMode="auto">
            <a:xfrm>
              <a:off x="2649538" y="4006850"/>
              <a:ext cx="522287" cy="915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14" name="Rectangle 46"/>
            <p:cNvSpPr>
              <a:spLocks noChangeArrowheads="1"/>
            </p:cNvSpPr>
            <p:nvPr/>
          </p:nvSpPr>
          <p:spPr bwMode="auto">
            <a:xfrm>
              <a:off x="1793875" y="4043363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PLC A</a:t>
              </a:r>
              <a:endParaRPr lang="en-US" altLang="en-US" sz="2000"/>
            </a:p>
          </p:txBody>
        </p:sp>
        <p:sp>
          <p:nvSpPr>
            <p:cNvPr id="468015" name="Rectangle 47"/>
            <p:cNvSpPr>
              <a:spLocks noChangeArrowheads="1"/>
            </p:cNvSpPr>
            <p:nvPr/>
          </p:nvSpPr>
          <p:spPr bwMode="auto">
            <a:xfrm>
              <a:off x="4059238" y="4043363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PLC B</a:t>
              </a:r>
              <a:endParaRPr lang="en-US" altLang="en-US" sz="2000"/>
            </a:p>
          </p:txBody>
        </p:sp>
        <p:sp>
          <p:nvSpPr>
            <p:cNvPr id="468016" name="Line 48"/>
            <p:cNvSpPr>
              <a:spLocks noChangeShapeType="1"/>
            </p:cNvSpPr>
            <p:nvPr/>
          </p:nvSpPr>
          <p:spPr bwMode="auto">
            <a:xfrm flipV="1">
              <a:off x="2544763" y="4049713"/>
              <a:ext cx="1587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17" name="Line 49"/>
            <p:cNvSpPr>
              <a:spLocks noChangeShapeType="1"/>
            </p:cNvSpPr>
            <p:nvPr/>
          </p:nvSpPr>
          <p:spPr bwMode="auto">
            <a:xfrm flipV="1">
              <a:off x="2544763" y="3990975"/>
              <a:ext cx="1587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18" name="Line 50"/>
            <p:cNvSpPr>
              <a:spLocks noChangeShapeType="1"/>
            </p:cNvSpPr>
            <p:nvPr/>
          </p:nvSpPr>
          <p:spPr bwMode="auto">
            <a:xfrm flipV="1">
              <a:off x="2544763" y="3932238"/>
              <a:ext cx="1587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19" name="Line 51"/>
            <p:cNvSpPr>
              <a:spLocks noChangeShapeType="1"/>
            </p:cNvSpPr>
            <p:nvPr/>
          </p:nvSpPr>
          <p:spPr bwMode="auto">
            <a:xfrm flipV="1">
              <a:off x="2544763" y="3875088"/>
              <a:ext cx="1587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20" name="Line 52"/>
            <p:cNvSpPr>
              <a:spLocks noChangeShapeType="1"/>
            </p:cNvSpPr>
            <p:nvPr/>
          </p:nvSpPr>
          <p:spPr bwMode="auto">
            <a:xfrm flipV="1">
              <a:off x="2544763" y="3816350"/>
              <a:ext cx="1587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21" name="Line 53"/>
            <p:cNvSpPr>
              <a:spLocks noChangeShapeType="1"/>
            </p:cNvSpPr>
            <p:nvPr/>
          </p:nvSpPr>
          <p:spPr bwMode="auto">
            <a:xfrm flipV="1">
              <a:off x="2544763" y="3757613"/>
              <a:ext cx="1587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22" name="Line 54"/>
            <p:cNvSpPr>
              <a:spLocks noChangeShapeType="1"/>
            </p:cNvSpPr>
            <p:nvPr/>
          </p:nvSpPr>
          <p:spPr bwMode="auto">
            <a:xfrm flipV="1">
              <a:off x="2544763" y="3700463"/>
              <a:ext cx="1587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23" name="Line 55"/>
            <p:cNvSpPr>
              <a:spLocks noChangeShapeType="1"/>
            </p:cNvSpPr>
            <p:nvPr/>
          </p:nvSpPr>
          <p:spPr bwMode="auto">
            <a:xfrm flipV="1">
              <a:off x="2544763" y="3641725"/>
              <a:ext cx="1587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24" name="Line 56"/>
            <p:cNvSpPr>
              <a:spLocks noChangeShapeType="1"/>
            </p:cNvSpPr>
            <p:nvPr/>
          </p:nvSpPr>
          <p:spPr bwMode="auto">
            <a:xfrm flipV="1">
              <a:off x="2544763" y="3582988"/>
              <a:ext cx="1587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25" name="Line 57"/>
            <p:cNvSpPr>
              <a:spLocks noChangeShapeType="1"/>
            </p:cNvSpPr>
            <p:nvPr/>
          </p:nvSpPr>
          <p:spPr bwMode="auto">
            <a:xfrm flipV="1">
              <a:off x="2544763" y="3525838"/>
              <a:ext cx="1587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26" name="Line 58"/>
            <p:cNvSpPr>
              <a:spLocks noChangeShapeType="1"/>
            </p:cNvSpPr>
            <p:nvPr/>
          </p:nvSpPr>
          <p:spPr bwMode="auto">
            <a:xfrm flipV="1">
              <a:off x="2544763" y="3467100"/>
              <a:ext cx="1587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27" name="Freeform 59"/>
            <p:cNvSpPr>
              <a:spLocks noEditPoints="1"/>
            </p:cNvSpPr>
            <p:nvPr/>
          </p:nvSpPr>
          <p:spPr bwMode="auto">
            <a:xfrm>
              <a:off x="2511425" y="3378200"/>
              <a:ext cx="66675" cy="742950"/>
            </a:xfrm>
            <a:custGeom>
              <a:avLst/>
              <a:gdLst>
                <a:gd name="T0" fmla="*/ 83 w 83"/>
                <a:gd name="T1" fmla="*/ 847 h 938"/>
                <a:gd name="T2" fmla="*/ 42 w 83"/>
                <a:gd name="T3" fmla="*/ 938 h 938"/>
                <a:gd name="T4" fmla="*/ 0 w 83"/>
                <a:gd name="T5" fmla="*/ 847 h 938"/>
                <a:gd name="T6" fmla="*/ 83 w 83"/>
                <a:gd name="T7" fmla="*/ 847 h 938"/>
                <a:gd name="T8" fmla="*/ 0 w 83"/>
                <a:gd name="T9" fmla="*/ 91 h 938"/>
                <a:gd name="T10" fmla="*/ 42 w 83"/>
                <a:gd name="T11" fmla="*/ 0 h 938"/>
                <a:gd name="T12" fmla="*/ 83 w 83"/>
                <a:gd name="T13" fmla="*/ 91 h 938"/>
                <a:gd name="T14" fmla="*/ 0 w 83"/>
                <a:gd name="T15" fmla="*/ 9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938">
                  <a:moveTo>
                    <a:pt x="83" y="847"/>
                  </a:moveTo>
                  <a:lnTo>
                    <a:pt x="42" y="938"/>
                  </a:lnTo>
                  <a:lnTo>
                    <a:pt x="0" y="847"/>
                  </a:lnTo>
                  <a:lnTo>
                    <a:pt x="83" y="847"/>
                  </a:lnTo>
                  <a:close/>
                  <a:moveTo>
                    <a:pt x="0" y="91"/>
                  </a:moveTo>
                  <a:lnTo>
                    <a:pt x="42" y="0"/>
                  </a:lnTo>
                  <a:lnTo>
                    <a:pt x="83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28" name="Line 60"/>
            <p:cNvSpPr>
              <a:spLocks noChangeShapeType="1"/>
            </p:cNvSpPr>
            <p:nvPr/>
          </p:nvSpPr>
          <p:spPr bwMode="auto">
            <a:xfrm flipV="1">
              <a:off x="3800475" y="3819525"/>
              <a:ext cx="1588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29" name="Line 61"/>
            <p:cNvSpPr>
              <a:spLocks noChangeShapeType="1"/>
            </p:cNvSpPr>
            <p:nvPr/>
          </p:nvSpPr>
          <p:spPr bwMode="auto">
            <a:xfrm flipV="1">
              <a:off x="3800475" y="3762375"/>
              <a:ext cx="1588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30" name="Line 62"/>
            <p:cNvSpPr>
              <a:spLocks noChangeShapeType="1"/>
            </p:cNvSpPr>
            <p:nvPr/>
          </p:nvSpPr>
          <p:spPr bwMode="auto">
            <a:xfrm flipV="1">
              <a:off x="3800475" y="3703638"/>
              <a:ext cx="1588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31" name="Line 63"/>
            <p:cNvSpPr>
              <a:spLocks noChangeShapeType="1"/>
            </p:cNvSpPr>
            <p:nvPr/>
          </p:nvSpPr>
          <p:spPr bwMode="auto">
            <a:xfrm flipV="1">
              <a:off x="3800475" y="3644900"/>
              <a:ext cx="1588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32" name="Line 64"/>
            <p:cNvSpPr>
              <a:spLocks noChangeShapeType="1"/>
            </p:cNvSpPr>
            <p:nvPr/>
          </p:nvSpPr>
          <p:spPr bwMode="auto">
            <a:xfrm flipV="1">
              <a:off x="3800475" y="3587750"/>
              <a:ext cx="1588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33" name="Line 65"/>
            <p:cNvSpPr>
              <a:spLocks noChangeShapeType="1"/>
            </p:cNvSpPr>
            <p:nvPr/>
          </p:nvSpPr>
          <p:spPr bwMode="auto">
            <a:xfrm flipV="1">
              <a:off x="3800475" y="3529013"/>
              <a:ext cx="1588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34" name="Line 66"/>
            <p:cNvSpPr>
              <a:spLocks noChangeShapeType="1"/>
            </p:cNvSpPr>
            <p:nvPr/>
          </p:nvSpPr>
          <p:spPr bwMode="auto">
            <a:xfrm flipV="1">
              <a:off x="3800475" y="3470275"/>
              <a:ext cx="1588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35" name="Line 67"/>
            <p:cNvSpPr>
              <a:spLocks noChangeShapeType="1"/>
            </p:cNvSpPr>
            <p:nvPr/>
          </p:nvSpPr>
          <p:spPr bwMode="auto">
            <a:xfrm flipV="1">
              <a:off x="3800475" y="3413125"/>
              <a:ext cx="1588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36" name="Freeform 68"/>
            <p:cNvSpPr>
              <a:spLocks/>
            </p:cNvSpPr>
            <p:nvPr/>
          </p:nvSpPr>
          <p:spPr bwMode="auto">
            <a:xfrm>
              <a:off x="3767138" y="3821113"/>
              <a:ext cx="66675" cy="71437"/>
            </a:xfrm>
            <a:custGeom>
              <a:avLst/>
              <a:gdLst>
                <a:gd name="T0" fmla="*/ 83 w 83"/>
                <a:gd name="T1" fmla="*/ 0 h 90"/>
                <a:gd name="T2" fmla="*/ 41 w 83"/>
                <a:gd name="T3" fmla="*/ 90 h 90"/>
                <a:gd name="T4" fmla="*/ 0 w 83"/>
                <a:gd name="T5" fmla="*/ 0 h 90"/>
                <a:gd name="T6" fmla="*/ 83 w 83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0">
                  <a:moveTo>
                    <a:pt x="83" y="0"/>
                  </a:moveTo>
                  <a:lnTo>
                    <a:pt x="41" y="90"/>
                  </a:ln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37" name="Rectangle 69"/>
            <p:cNvSpPr>
              <a:spLocks noChangeArrowheads="1"/>
            </p:cNvSpPr>
            <p:nvPr/>
          </p:nvSpPr>
          <p:spPr bwMode="auto">
            <a:xfrm>
              <a:off x="2230438" y="2562225"/>
              <a:ext cx="1831975" cy="81597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38" name="Rectangle 70"/>
            <p:cNvSpPr>
              <a:spLocks noChangeArrowheads="1"/>
            </p:cNvSpPr>
            <p:nvPr/>
          </p:nvSpPr>
          <p:spPr bwMode="auto">
            <a:xfrm>
              <a:off x="2525713" y="2611438"/>
              <a:ext cx="1354137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1500" dirty="0">
                  <a:solidFill>
                    <a:srgbClr val="000000"/>
                  </a:solidFill>
                  <a:latin typeface="Arial" panose="020B0604020202020204" pitchFamily="34" charset="0"/>
                </a:rPr>
                <a:t>Mirror Memory for I/O and (virtual bases)</a:t>
              </a:r>
              <a:endParaRPr lang="en-US" altLang="en-US" sz="1600" dirty="0"/>
            </a:p>
          </p:txBody>
        </p:sp>
        <p:sp>
          <p:nvSpPr>
            <p:cNvPr id="468039" name="Rectangle 71"/>
            <p:cNvSpPr>
              <a:spLocks noChangeArrowheads="1"/>
            </p:cNvSpPr>
            <p:nvPr/>
          </p:nvSpPr>
          <p:spPr bwMode="auto">
            <a:xfrm>
              <a:off x="2252663" y="1957388"/>
              <a:ext cx="1995487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300" b="1">
                  <a:solidFill>
                    <a:srgbClr val="000000"/>
                  </a:solidFill>
                  <a:latin typeface="Arial" panose="020B0604020202020204" pitchFamily="34" charset="0"/>
                </a:rPr>
                <a:t>RPM MODULE</a:t>
              </a:r>
              <a:endParaRPr lang="en-US" altLang="en-US" sz="2000"/>
            </a:p>
          </p:txBody>
        </p:sp>
        <p:sp>
          <p:nvSpPr>
            <p:cNvPr id="468040" name="Line 72"/>
            <p:cNvSpPr>
              <a:spLocks noChangeShapeType="1"/>
            </p:cNvSpPr>
            <p:nvPr/>
          </p:nvSpPr>
          <p:spPr bwMode="auto">
            <a:xfrm flipH="1">
              <a:off x="1182688" y="4006850"/>
              <a:ext cx="12573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41" name="Line 73"/>
            <p:cNvSpPr>
              <a:spLocks noChangeShapeType="1"/>
            </p:cNvSpPr>
            <p:nvPr/>
          </p:nvSpPr>
          <p:spPr bwMode="auto">
            <a:xfrm>
              <a:off x="3852863" y="4006850"/>
              <a:ext cx="12573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42" name="Line 74"/>
            <p:cNvSpPr>
              <a:spLocks noChangeShapeType="1"/>
            </p:cNvSpPr>
            <p:nvPr/>
          </p:nvSpPr>
          <p:spPr bwMode="auto">
            <a:xfrm flipH="1">
              <a:off x="3160713" y="4922838"/>
              <a:ext cx="11112" cy="7842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43" name="Rectangle 75"/>
            <p:cNvSpPr>
              <a:spLocks noChangeArrowheads="1"/>
            </p:cNvSpPr>
            <p:nvPr/>
          </p:nvSpPr>
          <p:spPr bwMode="auto">
            <a:xfrm>
              <a:off x="3332163" y="4787900"/>
              <a:ext cx="100488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</a:rPr>
                <a:t>Remote I/O</a:t>
              </a:r>
              <a:endParaRPr lang="en-US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8579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2" y="1809750"/>
            <a:ext cx="7653338" cy="4114800"/>
          </a:xfrm>
          <a:noFill/>
          <a:ln/>
        </p:spPr>
        <p:txBody>
          <a:bodyPr lIns="92075" tIns="46038" rIns="92075" bIns="46038">
            <a:normAutofit fontScale="70000" lnSpcReduction="20000"/>
          </a:bodyPr>
          <a:lstStyle/>
          <a:p>
            <a:r>
              <a:rPr lang="en-US" altLang="en-US" dirty="0"/>
              <a:t>Automatic transfer</a:t>
            </a:r>
          </a:p>
          <a:p>
            <a:pPr lvl="1"/>
            <a:r>
              <a:rPr lang="en-US" altLang="en-US" dirty="0"/>
              <a:t>Active PLC I/O update not received within a specified time</a:t>
            </a:r>
          </a:p>
          <a:p>
            <a:pPr lvl="1"/>
            <a:r>
              <a:rPr lang="en-US" altLang="en-US" dirty="0"/>
              <a:t>Active PLC “Heartbeat” not received within a specified time</a:t>
            </a:r>
          </a:p>
          <a:p>
            <a:pPr lvl="1"/>
            <a:r>
              <a:rPr lang="en-US" altLang="en-US" dirty="0"/>
              <a:t>RPM detects a fatal error in Active PLC</a:t>
            </a:r>
          </a:p>
          <a:p>
            <a:r>
              <a:rPr lang="en-US" altLang="en-US" dirty="0"/>
              <a:t>Manual transfer</a:t>
            </a:r>
          </a:p>
          <a:p>
            <a:pPr lvl="1"/>
            <a:r>
              <a:rPr lang="en-US" altLang="en-US" dirty="0"/>
              <a:t>PLC logic requests a transfer of control</a:t>
            </a:r>
          </a:p>
          <a:p>
            <a:pPr lvl="1"/>
            <a:r>
              <a:rPr lang="en-US" altLang="en-US" dirty="0"/>
              <a:t>Module pushbutton requests a transfer of control</a:t>
            </a:r>
          </a:p>
          <a:p>
            <a:r>
              <a:rPr lang="en-US" altLang="en-US" dirty="0"/>
              <a:t>Will not transfer if</a:t>
            </a:r>
          </a:p>
          <a:p>
            <a:pPr lvl="1"/>
            <a:r>
              <a:rPr lang="en-US" altLang="en-US" dirty="0"/>
              <a:t>Standby PLC is not operational (</a:t>
            </a:r>
            <a:r>
              <a:rPr lang="en-US" altLang="en-US" dirty="0" err="1"/>
              <a:t>ie</a:t>
            </a:r>
            <a:r>
              <a:rPr lang="en-US" altLang="en-US" dirty="0"/>
              <a:t> fatal error or no I/O scan)</a:t>
            </a:r>
          </a:p>
          <a:p>
            <a:pPr lvl="1"/>
            <a:r>
              <a:rPr lang="en-US" altLang="en-US" dirty="0"/>
              <a:t>Standby PLC program does not match Active (optional)</a:t>
            </a:r>
          </a:p>
          <a:p>
            <a:pPr lvl="1"/>
            <a:r>
              <a:rPr lang="en-US" altLang="en-US" dirty="0"/>
              <a:t>Disabled by user in configuration program</a:t>
            </a: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Transfer Conditions</a:t>
            </a:r>
          </a:p>
        </p:txBody>
      </p:sp>
    </p:spTree>
    <p:extLst>
      <p:ext uri="{BB962C8B-B14F-4D97-AF65-F5344CB8AC3E}">
        <p14:creationId xmlns:p14="http://schemas.microsoft.com/office/powerpoint/2010/main" val="18478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1851025"/>
            <a:ext cx="7653337" cy="4114800"/>
          </a:xfrm>
          <a:noFill/>
          <a:ln/>
        </p:spPr>
        <p:txBody>
          <a:bodyPr lIns="92075" tIns="46038" rIns="92075" bIns="46038">
            <a:normAutofit fontScale="70000" lnSpcReduction="20000"/>
          </a:bodyPr>
          <a:lstStyle/>
          <a:p>
            <a:r>
              <a:rPr lang="en-US" altLang="en-US" dirty="0"/>
              <a:t>Fail Safe mode activated when there is an RPM problem</a:t>
            </a:r>
          </a:p>
          <a:p>
            <a:r>
              <a:rPr lang="en-US" altLang="en-US" dirty="0"/>
              <a:t>Conditions to activate fail-safe</a:t>
            </a:r>
          </a:p>
          <a:p>
            <a:pPr lvl="1"/>
            <a:r>
              <a:rPr lang="en-US" altLang="en-US" dirty="0"/>
              <a:t>Loss of power to RPM</a:t>
            </a:r>
          </a:p>
          <a:p>
            <a:pPr lvl="1"/>
            <a:r>
              <a:rPr lang="en-US" altLang="en-US" dirty="0"/>
              <a:t>Early Power Fail is detected</a:t>
            </a:r>
          </a:p>
          <a:p>
            <a:pPr lvl="1"/>
            <a:r>
              <a:rPr lang="en-US" altLang="en-US" dirty="0"/>
              <a:t>RPM diagnostics detect an error</a:t>
            </a:r>
          </a:p>
          <a:p>
            <a:pPr lvl="1"/>
            <a:r>
              <a:rPr lang="en-US" altLang="en-US" dirty="0"/>
              <a:t>Watchdog timer trip</a:t>
            </a:r>
          </a:p>
          <a:p>
            <a:r>
              <a:rPr lang="en-US" altLang="en-US" dirty="0"/>
              <a:t>Action for fail-safe</a:t>
            </a:r>
          </a:p>
          <a:p>
            <a:pPr lvl="1"/>
            <a:r>
              <a:rPr lang="en-US" altLang="en-US" dirty="0"/>
              <a:t>Module defaults to a predetermined relay state</a:t>
            </a:r>
          </a:p>
          <a:p>
            <a:pPr lvl="2">
              <a:buSzPct val="65000"/>
            </a:pPr>
            <a:r>
              <a:rPr lang="en-US" altLang="en-US" dirty="0"/>
              <a:t>Hardware Controlled</a:t>
            </a:r>
          </a:p>
          <a:p>
            <a:pPr lvl="2">
              <a:buSzPct val="65000"/>
            </a:pPr>
            <a:r>
              <a:rPr lang="en-US" altLang="en-US" dirty="0"/>
              <a:t>Set by a switch on the board</a:t>
            </a:r>
          </a:p>
          <a:p>
            <a:pPr lvl="1">
              <a:buSzPct val="65000"/>
            </a:pPr>
            <a:r>
              <a:rPr lang="en-US" altLang="en-US" dirty="0"/>
              <a:t>Remote racks are connected to the predetermined PLC</a:t>
            </a:r>
          </a:p>
          <a:p>
            <a:pPr lvl="1"/>
            <a:r>
              <a:rPr lang="en-US" altLang="en-US" dirty="0"/>
              <a:t>If triggered by watchdog timer, the module remains in this state until user intervenes</a:t>
            </a:r>
          </a:p>
        </p:txBody>
      </p:sp>
      <p:sp>
        <p:nvSpPr>
          <p:cNvPr id="472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Module Fail-Safe Operation</a:t>
            </a:r>
          </a:p>
        </p:txBody>
      </p:sp>
    </p:spTree>
    <p:extLst>
      <p:ext uri="{BB962C8B-B14F-4D97-AF65-F5344CB8AC3E}">
        <p14:creationId xmlns:p14="http://schemas.microsoft.com/office/powerpoint/2010/main" val="39296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1920557"/>
            <a:ext cx="8229600" cy="3827911"/>
          </a:xfrm>
          <a:noFill/>
          <a:ln/>
        </p:spPr>
        <p:txBody>
          <a:bodyPr lIns="92075" tIns="46038" rIns="92075" bIns="46038">
            <a:normAutofit fontScale="85000" lnSpcReduction="20000"/>
          </a:bodyPr>
          <a:lstStyle/>
          <a:p>
            <a:r>
              <a:rPr lang="en-US" altLang="en-US" dirty="0"/>
              <a:t>MMI Switching</a:t>
            </a:r>
          </a:p>
          <a:p>
            <a:pPr lvl="1"/>
            <a:r>
              <a:rPr lang="en-US" altLang="en-US" dirty="0"/>
              <a:t>Includes serial operator panels, TCAMs, etc.</a:t>
            </a:r>
          </a:p>
          <a:p>
            <a:pPr lvl="1"/>
            <a:r>
              <a:rPr lang="en-US" altLang="en-US" dirty="0"/>
              <a:t>Transfer follows the remote I/O switchover</a:t>
            </a:r>
          </a:p>
          <a:p>
            <a:r>
              <a:rPr lang="en-US" altLang="en-US" dirty="0"/>
              <a:t>PLC Data Transfer</a:t>
            </a:r>
          </a:p>
          <a:p>
            <a:pPr lvl="1"/>
            <a:r>
              <a:rPr lang="en-US" altLang="en-US" dirty="0"/>
              <a:t>Copies data from the Active PLC to the Standby PLC</a:t>
            </a:r>
          </a:p>
          <a:p>
            <a:pPr lvl="2">
              <a:buSzPct val="65000"/>
            </a:pPr>
            <a:r>
              <a:rPr lang="en-US" altLang="en-US" dirty="0"/>
              <a:t>Values that are required to prevent program divergence </a:t>
            </a:r>
          </a:p>
          <a:p>
            <a:pPr lvl="2">
              <a:buSzPct val="65000"/>
            </a:pPr>
            <a:r>
              <a:rPr lang="en-US" altLang="en-US" dirty="0"/>
              <a:t>Values that can’t be obtained via I/O image register</a:t>
            </a:r>
          </a:p>
          <a:p>
            <a:pPr lvl="2">
              <a:buSzPct val="65000"/>
            </a:pPr>
            <a:r>
              <a:rPr lang="en-US" altLang="en-US" dirty="0"/>
              <a:t>May include timers counters, drums, loops, etc. </a:t>
            </a:r>
          </a:p>
          <a:p>
            <a:pPr lvl="1">
              <a:buSzPct val="65000"/>
            </a:pPr>
            <a:r>
              <a:rPr lang="en-US" altLang="en-US" dirty="0"/>
              <a:t>Critical Data - Transfer Every Scan </a:t>
            </a:r>
          </a:p>
          <a:p>
            <a:pPr lvl="1">
              <a:buSzPct val="65000"/>
            </a:pPr>
            <a:r>
              <a:rPr lang="en-US" altLang="en-US" dirty="0"/>
              <a:t>Normal Data - Transfer over several Scans</a:t>
            </a:r>
          </a:p>
        </p:txBody>
      </p:sp>
      <p:sp>
        <p:nvSpPr>
          <p:cNvPr id="476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RPM Functions</a:t>
            </a:r>
          </a:p>
        </p:txBody>
      </p:sp>
    </p:spTree>
    <p:extLst>
      <p:ext uri="{BB962C8B-B14F-4D97-AF65-F5344CB8AC3E}">
        <p14:creationId xmlns:p14="http://schemas.microsoft.com/office/powerpoint/2010/main" val="29225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5018"/>
            <a:ext cx="8229600" cy="65172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Product Spotlight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Redundancy &amp; Backup Solutions – Remote Bases</a:t>
            </a:r>
            <a:endParaRPr lang="en-US" i="1" dirty="0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>
          <a:xfrm>
            <a:off x="4416172" y="2225357"/>
            <a:ext cx="4270627" cy="3827911"/>
          </a:xfrm>
          <a:noFill/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Redundant RBC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Redundant power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Redundant power &amp; redundant RBCs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35C66-F46D-4EA7-8492-A80BE2CCD5BE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 descr="Img_4373 outlined_sm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3027" y="3416103"/>
            <a:ext cx="2600323" cy="1758342"/>
          </a:xfrm>
          <a:prstGeom prst="rect">
            <a:avLst/>
          </a:prstGeom>
        </p:spPr>
      </p:pic>
      <p:pic>
        <p:nvPicPr>
          <p:cNvPr id="8" name="Picture 7" descr="Img_4371 outlined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6827" y="4996380"/>
            <a:ext cx="2600323" cy="1758342"/>
          </a:xfrm>
          <a:prstGeom prst="rect">
            <a:avLst/>
          </a:prstGeom>
        </p:spPr>
      </p:pic>
      <p:pic>
        <p:nvPicPr>
          <p:cNvPr id="9" name="Picture 8" descr="Img_4374 outlined_smal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6827" y="1835826"/>
            <a:ext cx="2600323" cy="175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71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2550" y="1720144"/>
            <a:ext cx="7653338" cy="4648200"/>
          </a:xfrm>
          <a:noFill/>
          <a:ln/>
        </p:spPr>
        <p:txBody>
          <a:bodyPr lIns="92075" tIns="46038" rIns="92075" bIns="46038">
            <a:normAutofit fontScale="85000" lnSpcReduction="10000"/>
          </a:bodyPr>
          <a:lstStyle/>
          <a:p>
            <a:r>
              <a:rPr lang="en-US" altLang="en-US" dirty="0" smtClean="0"/>
              <a:t>RPM </a:t>
            </a:r>
            <a:r>
              <a:rPr lang="en-US" altLang="en-US" dirty="0"/>
              <a:t>creates “Virtual Bases</a:t>
            </a:r>
            <a:r>
              <a:rPr lang="en-US" altLang="en-US" dirty="0" smtClean="0"/>
              <a:t>” which appear to both PLCs</a:t>
            </a:r>
            <a:endParaRPr lang="en-US" altLang="en-US" dirty="0"/>
          </a:p>
          <a:p>
            <a:pPr lvl="1"/>
            <a:r>
              <a:rPr lang="en-US" altLang="en-US" dirty="0" smtClean="0"/>
              <a:t>Up to 16 32WX/32WY modules</a:t>
            </a:r>
          </a:p>
          <a:p>
            <a:r>
              <a:rPr lang="en-US" altLang="en-US" dirty="0" smtClean="0"/>
              <a:t>Data </a:t>
            </a:r>
            <a:r>
              <a:rPr lang="en-US" altLang="en-US" dirty="0"/>
              <a:t>Transfer</a:t>
            </a:r>
          </a:p>
          <a:p>
            <a:pPr lvl="1"/>
            <a:r>
              <a:rPr lang="en-US" altLang="en-US" dirty="0"/>
              <a:t>Active PLC logic writes to virtual base WY’s</a:t>
            </a:r>
          </a:p>
          <a:p>
            <a:pPr lvl="1"/>
            <a:r>
              <a:rPr lang="en-US" altLang="en-US" dirty="0"/>
              <a:t>RPM copies WY value to a corresponding WX value</a:t>
            </a:r>
          </a:p>
          <a:p>
            <a:pPr lvl="1"/>
            <a:r>
              <a:rPr lang="en-US" altLang="en-US" dirty="0"/>
              <a:t>Standby PLC logic reads from virtual base WX’s</a:t>
            </a:r>
          </a:p>
          <a:p>
            <a:r>
              <a:rPr lang="en-US" altLang="en-US" dirty="0"/>
              <a:t>Logic must be conditioned on “Active” bit from RPM</a:t>
            </a:r>
          </a:p>
          <a:p>
            <a:pPr lvl="1"/>
            <a:r>
              <a:rPr lang="en-US" altLang="en-US" dirty="0"/>
              <a:t>Shows as a 1 for active PLC</a:t>
            </a:r>
          </a:p>
          <a:p>
            <a:pPr lvl="1"/>
            <a:r>
              <a:rPr lang="en-US" altLang="en-US" dirty="0"/>
              <a:t>Shows as a 0 for standby PLC</a:t>
            </a:r>
          </a:p>
        </p:txBody>
      </p:sp>
      <p:sp>
        <p:nvSpPr>
          <p:cNvPr id="478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Critical Data </a:t>
            </a:r>
            <a:r>
              <a:rPr lang="en-US" altLang="en-US" dirty="0" smtClean="0"/>
              <a:t>Transfer &amp; Control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45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23975" y="1905000"/>
            <a:ext cx="7653338" cy="46482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>Created using the 2541 configuration program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A virtual base appears in both PLCs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Looks just like a real base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Can be assigned any address not in use by a real base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You must create at least one virtual base (home base)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Used to transfer status bits for the RPM system to both PLCs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Contains up to 16 virtual modules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2 virtual discrete modules, one 32X, one 32Y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Can contain up to 14 virtual word modules (32WX, 32WY)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Additional virtual bases contain only virtual word modules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Logic </a:t>
            </a:r>
            <a:r>
              <a:rPr lang="en-US" altLang="en-US" sz="2000" dirty="0"/>
              <a:t>is required in both PLCs and they must know whether they are in ‘active’ or ‘standby’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950243"/>
            <a:ext cx="8229600" cy="651721"/>
          </a:xfrm>
        </p:spPr>
        <p:txBody>
          <a:bodyPr>
            <a:normAutofit fontScale="90000"/>
          </a:bodyPr>
          <a:lstStyle/>
          <a:p>
            <a:r>
              <a:rPr lang="en-US" altLang="en-US" sz="3200" dirty="0"/>
              <a:t>Creating Virtual Bases for Critical Data Transfer</a:t>
            </a:r>
          </a:p>
        </p:txBody>
      </p:sp>
    </p:spTree>
    <p:extLst>
      <p:ext uri="{BB962C8B-B14F-4D97-AF65-F5344CB8AC3E}">
        <p14:creationId xmlns:p14="http://schemas.microsoft.com/office/powerpoint/2010/main" val="17732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1588" y="1940983"/>
            <a:ext cx="7315200" cy="41148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altLang="en-US" sz="2800" dirty="0"/>
              <a:t>Configured in RPM module, no PLC logic required</a:t>
            </a:r>
          </a:p>
          <a:p>
            <a:r>
              <a:rPr lang="en-US" altLang="en-US" sz="2800" dirty="0"/>
              <a:t>Data Transfer</a:t>
            </a:r>
          </a:p>
          <a:p>
            <a:pPr lvl="1"/>
            <a:r>
              <a:rPr lang="en-US" altLang="en-US" sz="2400" dirty="0"/>
              <a:t>RPM reads from specified V memory block in active PLC</a:t>
            </a:r>
          </a:p>
          <a:p>
            <a:pPr lvl="1"/>
            <a:r>
              <a:rPr lang="en-US" altLang="en-US" sz="2400" dirty="0"/>
              <a:t>RPM writes to corresponding V memory block in standby PLC</a:t>
            </a:r>
          </a:p>
          <a:p>
            <a:r>
              <a:rPr lang="en-US" altLang="en-US" sz="2800" dirty="0"/>
              <a:t>Transfer takes multiple scans</a:t>
            </a:r>
          </a:p>
        </p:txBody>
      </p:sp>
      <p:sp>
        <p:nvSpPr>
          <p:cNvPr id="480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Non-critical Data Transfer</a:t>
            </a:r>
          </a:p>
        </p:txBody>
      </p:sp>
    </p:spTree>
    <p:extLst>
      <p:ext uri="{BB962C8B-B14F-4D97-AF65-F5344CB8AC3E}">
        <p14:creationId xmlns:p14="http://schemas.microsoft.com/office/powerpoint/2010/main" val="35076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485775" y="1112168"/>
            <a:ext cx="1876425" cy="1964407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RPM Status Bits</a:t>
            </a:r>
            <a:br>
              <a:rPr lang="en-US" altLang="en-US" dirty="0"/>
            </a:br>
            <a:r>
              <a:rPr lang="en-US" altLang="en-US" sz="1800" dirty="0"/>
              <a:t>(X values in home base)</a:t>
            </a:r>
          </a:p>
        </p:txBody>
      </p:sp>
      <p:graphicFrame>
        <p:nvGraphicFramePr>
          <p:cNvPr id="829720" name="Group 28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284354"/>
              </p:ext>
            </p:extLst>
          </p:nvPr>
        </p:nvGraphicFramePr>
        <p:xfrm>
          <a:off x="2590800" y="1188720"/>
          <a:ext cx="6019800" cy="5364480"/>
        </p:xfrm>
        <a:graphic>
          <a:graphicData uri="http://schemas.openxmlformats.org/drawingml/2006/table">
            <a:tbl>
              <a:tblPr/>
              <a:tblGrid>
                <a:gridCol w="707679"/>
                <a:gridCol w="5312121"/>
              </a:tblGrid>
              <a:tr h="1996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Offset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996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PLC A has active control (1 = Yes, 0 = No)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96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PLC B has active control (1 = Yes, 0 = No)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96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PLC Active Flag (1 = this PLC is active, 0 = this PLC is standby)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96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PLC A Status (1 = Operational, 0 = Not Operational)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96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PLC B Status (1 = Operational, 0 = Not Operational)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96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Checksum Compare (1 = Checksums match, 0 = Checksums do not match)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96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6-8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Reserved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96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Non-Critical Data Transfer Completed - Alternates with offset 10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96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Non-Critical Data Transfer Completed - Alternates with offset 9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96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 has control (reflects I/O update monitoring status, 1=enabled,0=disabled)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96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Reserved for future use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96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 module is good (operational)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96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Reserved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96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I/O Update Monitor Enable (1=Enabled, 0=disabled)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96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Heartbeat Monitor (1=Enabled, 0=disabled)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96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PLC Fatal Error Monitor (1=Enabled, 0=disabled)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96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PLC Logic Transfer (1=Enabled, 0=disabled)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96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Checksum Match (1=Enabled, 0=disabled)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96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Front Panel Pushbutton Transfer (1=Enabled, 0=disabled)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96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Switchover Enabled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967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23-31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Reserved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253" marR="14325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553200"/>
            <a:ext cx="2895600" cy="304800"/>
          </a:xfrm>
        </p:spPr>
        <p:txBody>
          <a:bodyPr/>
          <a:lstStyle/>
          <a:p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50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RPM Control Bits</a:t>
            </a:r>
            <a:br>
              <a:rPr lang="en-US" altLang="en-US"/>
            </a:br>
            <a:r>
              <a:rPr lang="en-US" altLang="en-US" sz="1800"/>
              <a:t>(Y values in home base)</a:t>
            </a:r>
          </a:p>
        </p:txBody>
      </p:sp>
      <p:graphicFrame>
        <p:nvGraphicFramePr>
          <p:cNvPr id="940184" name="Group 152"/>
          <p:cNvGraphicFramePr>
            <a:graphicFrameLocks noGrp="1"/>
          </p:cNvGraphicFramePr>
          <p:nvPr>
            <p:ph idx="1"/>
          </p:nvPr>
        </p:nvGraphicFramePr>
        <p:xfrm>
          <a:off x="457200" y="2130425"/>
          <a:ext cx="8229601" cy="1784352"/>
        </p:xfrm>
        <a:graphic>
          <a:graphicData uri="http://schemas.openxmlformats.org/drawingml/2006/table">
            <a:tbl>
              <a:tblPr/>
              <a:tblGrid>
                <a:gridCol w="1180582"/>
                <a:gridCol w="7049019"/>
              </a:tblGrid>
              <a:tr h="328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Offset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454" marR="16545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454" marR="16545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92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454" marR="16545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 Switchover to PLC A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454" marR="16545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454" marR="16545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 switchover to PLC B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454" marR="16545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454" marR="16545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Heartbeat bit. PLC Logic must transition this bit every scan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454" marR="16545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2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454" marR="16545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Switchover Inhibit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454" marR="16545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4-31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454" marR="16545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Reserved for future use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454" marR="16545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553200"/>
            <a:ext cx="2895600" cy="304800"/>
          </a:xfrm>
        </p:spPr>
        <p:txBody>
          <a:bodyPr/>
          <a:lstStyle/>
          <a:p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08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85875" y="1753658"/>
            <a:ext cx="7053263" cy="4375150"/>
          </a:xfrm>
          <a:noFill/>
          <a:ln/>
        </p:spPr>
        <p:txBody>
          <a:bodyPr lIns="92075" tIns="46038" rIns="92075" bIns="46038">
            <a:noAutofit/>
          </a:bodyPr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sz="2400" dirty="0"/>
              <a:t>Select wiring configuration and fail-safe operation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sz="2400" dirty="0"/>
              <a:t>Identify critical and non-critical variables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sz="2400" dirty="0"/>
              <a:t>Wire the system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sz="2400" dirty="0"/>
              <a:t>Configure fail-safe and RTS on RPM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sz="2400" dirty="0"/>
              <a:t>Configure the module using software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altLang="en-US" sz="2000" dirty="0"/>
              <a:t>Setup switchover operation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altLang="en-US" sz="2000" dirty="0"/>
              <a:t>Setup virtual bases and real bases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sz="2400" dirty="0"/>
              <a:t>Add PLC logic to copy critical and non-critical data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sz="2400" dirty="0"/>
              <a:t>Test</a:t>
            </a:r>
          </a:p>
          <a:p>
            <a:pPr marL="457200" indent="-457200">
              <a:lnSpc>
                <a:spcPct val="90000"/>
              </a:lnSpc>
            </a:pPr>
            <a:endParaRPr lang="en-US" altLang="en-US" sz="2400" dirty="0"/>
          </a:p>
          <a:p>
            <a:pPr marL="457200" indent="-457200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Setting up an RPM Application</a:t>
            </a:r>
          </a:p>
        </p:txBody>
      </p:sp>
    </p:spTree>
    <p:extLst>
      <p:ext uri="{BB962C8B-B14F-4D97-AF65-F5344CB8AC3E}">
        <p14:creationId xmlns:p14="http://schemas.microsoft.com/office/powerpoint/2010/main" val="5630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47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3335338"/>
            <a:ext cx="43338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666750"/>
            <a:ext cx="7315200" cy="1066800"/>
          </a:xfrm>
        </p:spPr>
        <p:txBody>
          <a:bodyPr/>
          <a:lstStyle/>
          <a:p>
            <a:r>
              <a:rPr lang="en-US" altLang="en-US" dirty="0"/>
              <a:t>Setup of Fail-safe and RTS</a:t>
            </a:r>
          </a:p>
        </p:txBody>
      </p:sp>
      <p:sp>
        <p:nvSpPr>
          <p:cNvPr id="702471" name="Oval 7"/>
          <p:cNvSpPr>
            <a:spLocks noChangeArrowheads="1"/>
          </p:cNvSpPr>
          <p:nvPr/>
        </p:nvSpPr>
        <p:spPr bwMode="auto">
          <a:xfrm>
            <a:off x="5138738" y="4406900"/>
            <a:ext cx="1317625" cy="2238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2472" name="Line 8"/>
          <p:cNvSpPr>
            <a:spLocks noChangeShapeType="1"/>
          </p:cNvSpPr>
          <p:nvPr/>
        </p:nvSpPr>
        <p:spPr bwMode="auto">
          <a:xfrm flipH="1">
            <a:off x="5883275" y="2565400"/>
            <a:ext cx="719138" cy="1830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2473" name="Rectangle 9"/>
          <p:cNvSpPr>
            <a:spLocks noChangeArrowheads="1"/>
          </p:cNvSpPr>
          <p:nvPr/>
        </p:nvSpPr>
        <p:spPr bwMode="auto">
          <a:xfrm>
            <a:off x="5576888" y="1968500"/>
            <a:ext cx="24876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Set fail-safe switch for PLC A or PLC B</a:t>
            </a:r>
          </a:p>
        </p:txBody>
      </p:sp>
      <p:sp>
        <p:nvSpPr>
          <p:cNvPr id="702474" name="Oval 10"/>
          <p:cNvSpPr>
            <a:spLocks noChangeArrowheads="1"/>
          </p:cNvSpPr>
          <p:nvPr/>
        </p:nvSpPr>
        <p:spPr bwMode="auto">
          <a:xfrm>
            <a:off x="4705350" y="4300538"/>
            <a:ext cx="388938" cy="2921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2475" name="Line 11"/>
          <p:cNvSpPr>
            <a:spLocks noChangeShapeType="1"/>
          </p:cNvSpPr>
          <p:nvPr/>
        </p:nvSpPr>
        <p:spPr bwMode="auto">
          <a:xfrm>
            <a:off x="3384550" y="2540000"/>
            <a:ext cx="1409700" cy="177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2476" name="Rectangle 12"/>
          <p:cNvSpPr>
            <a:spLocks noChangeArrowheads="1"/>
          </p:cNvSpPr>
          <p:nvPr/>
        </p:nvSpPr>
        <p:spPr bwMode="auto">
          <a:xfrm>
            <a:off x="1744663" y="1724025"/>
            <a:ext cx="24876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Set RTS-COM switch to COM unless using RF converter</a:t>
            </a:r>
          </a:p>
        </p:txBody>
      </p:sp>
    </p:spTree>
    <p:extLst>
      <p:ext uri="{BB962C8B-B14F-4D97-AF65-F5344CB8AC3E}">
        <p14:creationId xmlns:p14="http://schemas.microsoft.com/office/powerpoint/2010/main" val="18829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250" y="1662670"/>
            <a:ext cx="7053263" cy="437515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 marL="457200" indent="-457200">
              <a:buFontTx/>
              <a:buAutoNum type="arabicPeriod"/>
            </a:pPr>
            <a:r>
              <a:rPr lang="en-US" altLang="en-US" sz="2800" dirty="0"/>
              <a:t>Install Windows configuration program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800" dirty="0"/>
              <a:t>Attach to module using serial cable (TISOFT cable)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800" dirty="0"/>
              <a:t>Run program and open port to </a:t>
            </a:r>
            <a:r>
              <a:rPr lang="en-US" altLang="en-US" sz="2400" dirty="0"/>
              <a:t>9600,odd</a:t>
            </a:r>
            <a:r>
              <a:rPr lang="en-US" altLang="en-US" sz="2800" dirty="0"/>
              <a:t>, 7,1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800" dirty="0"/>
              <a:t>Configure transfer options and bases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Software Configuration of the RPM</a:t>
            </a:r>
          </a:p>
        </p:txBody>
      </p:sp>
      <p:pic>
        <p:nvPicPr>
          <p:cNvPr id="71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38244"/>
            <a:ext cx="3581400" cy="236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2710" name="AutoShape 6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2990851" y="5729288"/>
            <a:ext cx="1662112" cy="650875"/>
          </a:xfrm>
          <a:prstGeom prst="actionButtonBlank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1600" b="1" i="1" dirty="0"/>
              <a:t>RPM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7863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7653338" cy="4648200"/>
          </a:xfrm>
          <a:noFill/>
          <a:ln/>
        </p:spPr>
        <p:txBody>
          <a:bodyPr lIns="92075" tIns="46038" rIns="92075" bIns="46038">
            <a:normAutofit fontScale="92500" lnSpcReduction="10000"/>
          </a:bodyPr>
          <a:lstStyle/>
          <a:p>
            <a:r>
              <a:rPr lang="en-US" altLang="en-US"/>
              <a:t>Provides Warm Backup for TI505 PLCs</a:t>
            </a:r>
          </a:p>
          <a:p>
            <a:pPr lvl="1"/>
            <a:r>
              <a:rPr lang="en-US" altLang="en-US"/>
              <a:t>Automatically switches remote I/O and HMI </a:t>
            </a:r>
          </a:p>
          <a:p>
            <a:pPr lvl="1"/>
            <a:r>
              <a:rPr lang="en-US" altLang="en-US"/>
              <a:t>Provides data transfer between PLCs</a:t>
            </a:r>
          </a:p>
          <a:p>
            <a:r>
              <a:rPr lang="en-US" altLang="en-US"/>
              <a:t>Directly connects active PLC with remote I/O</a:t>
            </a:r>
          </a:p>
          <a:p>
            <a:pPr lvl="1"/>
            <a:r>
              <a:rPr lang="en-US" altLang="en-US"/>
              <a:t>No intervening electronics</a:t>
            </a:r>
          </a:p>
          <a:p>
            <a:pPr lvl="1"/>
            <a:r>
              <a:rPr lang="en-US" altLang="en-US"/>
              <a:t>Fail-safe default selection (hardware)</a:t>
            </a:r>
          </a:p>
          <a:p>
            <a:r>
              <a:rPr lang="en-US" altLang="en-US"/>
              <a:t>Software configurable options</a:t>
            </a:r>
          </a:p>
          <a:p>
            <a:pPr lvl="1"/>
            <a:r>
              <a:rPr lang="en-US" altLang="en-US"/>
              <a:t>Specify switchover options</a:t>
            </a:r>
          </a:p>
          <a:p>
            <a:pPr lvl="1"/>
            <a:r>
              <a:rPr lang="en-US" altLang="en-US"/>
              <a:t>Establish virtual bases and non critical data transfer</a:t>
            </a:r>
          </a:p>
        </p:txBody>
      </p:sp>
      <p:sp>
        <p:nvSpPr>
          <p:cNvPr id="490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RPM Summary</a:t>
            </a:r>
          </a:p>
        </p:txBody>
      </p:sp>
    </p:spTree>
    <p:extLst>
      <p:ext uri="{BB962C8B-B14F-4D97-AF65-F5344CB8AC3E}">
        <p14:creationId xmlns:p14="http://schemas.microsoft.com/office/powerpoint/2010/main" val="15321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5493"/>
            <a:ext cx="8229600" cy="65172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Product Spotlight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Redundancy &amp; Backup Solutions – Processors</a:t>
            </a:r>
            <a:endParaRPr lang="en-US" dirty="0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Redundant power with one CPU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35C66-F46D-4EA7-8492-A80BE2CCD5BE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10" name="Picture 9" descr="Img_4377 outlined_sm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0200" y="3046748"/>
            <a:ext cx="4162425" cy="28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25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83593"/>
            <a:ext cx="8229600" cy="65172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Product Spotlight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Redundancy &amp; Backup Solutions – Processors</a:t>
            </a:r>
            <a:endParaRPr lang="en-US" dirty="0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>
          <a:xfrm>
            <a:off x="5772150" y="2130108"/>
            <a:ext cx="2914650" cy="24855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Redundant power &amp; redundant CPUs using Redundant Processor Manager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35C66-F46D-4EA7-8492-A80BE2CCD5BE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10" name="Picture 9" descr="Img_4377 outlined_sm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5177" y="1917575"/>
            <a:ext cx="3508736" cy="2372613"/>
          </a:xfrm>
          <a:prstGeom prst="rect">
            <a:avLst/>
          </a:prstGeom>
        </p:spPr>
      </p:pic>
      <p:pic>
        <p:nvPicPr>
          <p:cNvPr id="7" name="Picture 6" descr="Img_4380 outlined -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0099" y="4468527"/>
            <a:ext cx="3534156" cy="238947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781300" y="3828896"/>
            <a:ext cx="123825" cy="189278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643570" y="5900020"/>
            <a:ext cx="261557" cy="45468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905125" y="5543550"/>
            <a:ext cx="3486150" cy="65796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648644" y="5382174"/>
            <a:ext cx="1954181" cy="458789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To remote bases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0817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9293"/>
            <a:ext cx="8229600" cy="65172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dirty="0" smtClean="0"/>
              <a:t>Backup CPU with Redundant RBCs</a:t>
            </a:r>
            <a:br>
              <a:rPr lang="en-US" sz="3100" dirty="0" smtClean="0"/>
            </a:br>
            <a:r>
              <a:rPr lang="en-US" sz="2000" dirty="0" smtClean="0"/>
              <a:t>Using independent cables to RBCs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35C66-F46D-4EA7-8492-A80BE2CCD5BE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Picture 9" descr="Img_4377 outlined_sm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7001" y="2329812"/>
            <a:ext cx="2131162" cy="1441094"/>
          </a:xfrm>
          <a:prstGeom prst="rect">
            <a:avLst/>
          </a:prstGeom>
        </p:spPr>
      </p:pic>
      <p:pic>
        <p:nvPicPr>
          <p:cNvPr id="7" name="Picture 6" descr="Img_4380 outlined -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3258" y="3761091"/>
            <a:ext cx="2130552" cy="144048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16200000" flipH="1">
            <a:off x="1444814" y="3871937"/>
            <a:ext cx="886412" cy="5598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696741" y="4665043"/>
            <a:ext cx="335902" cy="10263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26" idx="2"/>
          </p:cNvCxnSpPr>
          <p:nvPr/>
        </p:nvCxnSpPr>
        <p:spPr>
          <a:xfrm flipV="1">
            <a:off x="1897472" y="3767865"/>
            <a:ext cx="2084605" cy="10613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mg_4371 outlined_smal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072" y="1285823"/>
            <a:ext cx="2264359" cy="1531163"/>
          </a:xfrm>
          <a:prstGeom prst="rect">
            <a:avLst/>
          </a:prstGeom>
        </p:spPr>
      </p:pic>
      <p:pic>
        <p:nvPicPr>
          <p:cNvPr id="16" name="Picture 15" descr="Img_4371 outlined_smal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072" y="2591074"/>
            <a:ext cx="2264359" cy="1531163"/>
          </a:xfrm>
          <a:prstGeom prst="rect">
            <a:avLst/>
          </a:prstGeom>
        </p:spPr>
      </p:pic>
      <p:pic>
        <p:nvPicPr>
          <p:cNvPr id="17" name="Picture 16" descr="Img_4371 outlined_smal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072" y="3896325"/>
            <a:ext cx="2264359" cy="1531163"/>
          </a:xfrm>
          <a:prstGeom prst="rect">
            <a:avLst/>
          </a:prstGeom>
        </p:spPr>
      </p:pic>
      <p:pic>
        <p:nvPicPr>
          <p:cNvPr id="19" name="Picture 18" descr="Img_4371 outlined_smal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072" y="5201576"/>
            <a:ext cx="2264359" cy="15311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872202" y="3508500"/>
            <a:ext cx="738479" cy="51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>
            <a:off x="4450702" y="2332653"/>
            <a:ext cx="2550368" cy="311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6736703" y="2332653"/>
            <a:ext cx="250839" cy="1317328"/>
            <a:chOff x="6736703" y="2332653"/>
            <a:chExt cx="250839" cy="1317328"/>
          </a:xfrm>
        </p:grpSpPr>
        <p:cxnSp>
          <p:nvCxnSpPr>
            <p:cNvPr id="30" name="Straight Connector 29"/>
            <p:cNvCxnSpPr/>
            <p:nvPr/>
          </p:nvCxnSpPr>
          <p:spPr>
            <a:xfrm rot="5400000" flipH="1" flipV="1">
              <a:off x="6438123" y="2631233"/>
              <a:ext cx="839755" cy="24259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V="1">
              <a:off x="6616066" y="3278505"/>
              <a:ext cx="502921" cy="24003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729083" y="3650913"/>
            <a:ext cx="250839" cy="1317328"/>
            <a:chOff x="6736703" y="2332653"/>
            <a:chExt cx="250839" cy="1317328"/>
          </a:xfrm>
        </p:grpSpPr>
        <p:cxnSp>
          <p:nvCxnSpPr>
            <p:cNvPr id="39" name="Straight Connector 38"/>
            <p:cNvCxnSpPr/>
            <p:nvPr/>
          </p:nvCxnSpPr>
          <p:spPr>
            <a:xfrm rot="5400000" flipH="1" flipV="1">
              <a:off x="6438123" y="2631233"/>
              <a:ext cx="839755" cy="24259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V="1">
              <a:off x="6616066" y="3278505"/>
              <a:ext cx="502921" cy="24003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729083" y="4950123"/>
            <a:ext cx="250839" cy="1317328"/>
            <a:chOff x="6736703" y="2332653"/>
            <a:chExt cx="250839" cy="1317328"/>
          </a:xfrm>
        </p:grpSpPr>
        <p:cxnSp>
          <p:nvCxnSpPr>
            <p:cNvPr id="42" name="Straight Connector 41"/>
            <p:cNvCxnSpPr/>
            <p:nvPr/>
          </p:nvCxnSpPr>
          <p:spPr>
            <a:xfrm rot="5400000" flipH="1" flipV="1">
              <a:off x="6438123" y="2631233"/>
              <a:ext cx="839755" cy="24259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V="1">
              <a:off x="6616066" y="3278505"/>
              <a:ext cx="502921" cy="24003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10800000">
            <a:off x="7169022" y="2345094"/>
            <a:ext cx="250839" cy="1317328"/>
            <a:chOff x="6736703" y="2332653"/>
            <a:chExt cx="250839" cy="1317328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6438123" y="2631233"/>
              <a:ext cx="839755" cy="24259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V="1">
              <a:off x="6616066" y="3278505"/>
              <a:ext cx="502921" cy="24003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10800000">
            <a:off x="7172133" y="3654490"/>
            <a:ext cx="250839" cy="1317328"/>
            <a:chOff x="6736703" y="2332653"/>
            <a:chExt cx="250839" cy="1317328"/>
          </a:xfrm>
        </p:grpSpPr>
        <p:cxnSp>
          <p:nvCxnSpPr>
            <p:cNvPr id="48" name="Straight Connector 47"/>
            <p:cNvCxnSpPr/>
            <p:nvPr/>
          </p:nvCxnSpPr>
          <p:spPr>
            <a:xfrm rot="5400000" flipH="1" flipV="1">
              <a:off x="6438123" y="2631233"/>
              <a:ext cx="839755" cy="24259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V="1">
              <a:off x="6616066" y="3278505"/>
              <a:ext cx="502921" cy="24003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 rot="10800000">
            <a:off x="7159691" y="4957665"/>
            <a:ext cx="250839" cy="1317328"/>
            <a:chOff x="6736703" y="2332653"/>
            <a:chExt cx="250839" cy="1317328"/>
          </a:xfrm>
        </p:grpSpPr>
        <p:cxnSp>
          <p:nvCxnSpPr>
            <p:cNvPr id="51" name="Straight Connector 50"/>
            <p:cNvCxnSpPr/>
            <p:nvPr/>
          </p:nvCxnSpPr>
          <p:spPr>
            <a:xfrm rot="5400000" flipH="1" flipV="1">
              <a:off x="6438123" y="2631233"/>
              <a:ext cx="839755" cy="24259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V="1">
              <a:off x="6616066" y="3278505"/>
              <a:ext cx="502921" cy="24003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/>
          <p:cNvCxnSpPr/>
          <p:nvPr/>
        </p:nvCxnSpPr>
        <p:spPr>
          <a:xfrm rot="5400000" flipH="1" flipV="1">
            <a:off x="3848877" y="2841173"/>
            <a:ext cx="1119675" cy="10263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4071257" y="4369836"/>
            <a:ext cx="2553477" cy="20496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344816" y="6307494"/>
            <a:ext cx="839755" cy="35456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6200000" flipH="1">
            <a:off x="5178489" y="4562669"/>
            <a:ext cx="2155372" cy="129695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5589040" y="2435294"/>
            <a:ext cx="1558211" cy="149289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795935" y="3965510"/>
            <a:ext cx="8627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termination</a:t>
            </a:r>
            <a:endParaRPr lang="en-US" sz="1050" dirty="0"/>
          </a:p>
        </p:txBody>
      </p:sp>
      <p:sp>
        <p:nvSpPr>
          <p:cNvPr id="77" name="TextBox 76"/>
          <p:cNvSpPr txBox="1"/>
          <p:nvPr/>
        </p:nvSpPr>
        <p:spPr>
          <a:xfrm>
            <a:off x="4864360" y="2419739"/>
            <a:ext cx="6110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primary</a:t>
            </a:r>
            <a:endParaRPr lang="en-US" sz="1050" dirty="0"/>
          </a:p>
        </p:txBody>
      </p:sp>
      <p:sp>
        <p:nvSpPr>
          <p:cNvPr id="78" name="TextBox 77"/>
          <p:cNvSpPr txBox="1"/>
          <p:nvPr/>
        </p:nvSpPr>
        <p:spPr>
          <a:xfrm>
            <a:off x="4914123" y="5753877"/>
            <a:ext cx="5790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backup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4836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814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.</a:t>
            </a:r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514600"/>
            <a:ext cx="5562600" cy="10668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 smtClean="0"/>
              <a:t>Using </a:t>
            </a:r>
            <a:r>
              <a:rPr lang="en-US" altLang="en-US" sz="4000" dirty="0"/>
              <a:t>the 2541 Redundant Processor Manager</a:t>
            </a:r>
          </a:p>
        </p:txBody>
      </p:sp>
    </p:spTree>
    <p:extLst>
      <p:ext uri="{BB962C8B-B14F-4D97-AF65-F5344CB8AC3E}">
        <p14:creationId xmlns:p14="http://schemas.microsoft.com/office/powerpoint/2010/main" val="385260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2541 Redundant Processor Manager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idx="1"/>
          </p:nvPr>
        </p:nvSpPr>
        <p:spPr>
          <a:xfrm>
            <a:off x="2238374" y="2019300"/>
            <a:ext cx="6219825" cy="3614868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“Warm” Backup for </a:t>
            </a:r>
            <a:r>
              <a:rPr lang="en-US" altLang="en-US" sz="2800" dirty="0" err="1"/>
              <a:t>Simatic</a:t>
            </a:r>
            <a:r>
              <a:rPr lang="en-US" altLang="en-US" sz="2800" dirty="0"/>
              <a:t> TI505 PLCs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Asynchronous program execution between two CPUs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Both CPUs see all the I/O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Transfer within 100ms or 2 scans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“</a:t>
            </a:r>
            <a:r>
              <a:rPr lang="en-US" altLang="en-US" sz="2800" dirty="0" err="1"/>
              <a:t>Bumpless</a:t>
            </a:r>
            <a:r>
              <a:rPr lang="en-US" altLang="en-US" sz="2800" dirty="0"/>
              <a:t>” transfer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Transfer of control without </a:t>
            </a:r>
            <a:r>
              <a:rPr lang="en-US" altLang="en-US" sz="2400" dirty="0" smtClean="0"/>
              <a:t>changing </a:t>
            </a:r>
            <a:r>
              <a:rPr lang="en-US" altLang="en-US" sz="2400" dirty="0"/>
              <a:t>the outputs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248400" y="6553200"/>
            <a:ext cx="2895600" cy="304800"/>
          </a:xfrm>
        </p:spPr>
        <p:txBody>
          <a:bodyPr/>
          <a:lstStyle/>
          <a:p>
            <a:r>
              <a:rPr lang="en-US" altLang="en-US"/>
              <a:t>.</a:t>
            </a:r>
          </a:p>
        </p:txBody>
      </p:sp>
      <p:pic>
        <p:nvPicPr>
          <p:cNvPr id="4659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02" y="1790700"/>
            <a:ext cx="1215297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1" name="Rectangle 20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How Does the RPM Work?</a:t>
            </a:r>
          </a:p>
        </p:txBody>
      </p:sp>
      <p:sp>
        <p:nvSpPr>
          <p:cNvPr id="708610" name="Rectangle 2050"/>
          <p:cNvSpPr>
            <a:spLocks noGrp="1" noChangeArrowheads="1"/>
          </p:cNvSpPr>
          <p:nvPr>
            <p:ph idx="1"/>
          </p:nvPr>
        </p:nvSpPr>
        <p:spPr>
          <a:xfrm>
            <a:off x="2266950" y="2130107"/>
            <a:ext cx="6419849" cy="3827911"/>
          </a:xfrm>
          <a:noFill/>
          <a:ln/>
        </p:spPr>
        <p:txBody>
          <a:bodyPr lIns="92075" tIns="46038" rIns="92075" bIns="46038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Communicates with both PLCs using the remote I/O connection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I/O is attached to the PLC in control using relay contacts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Both PLCs see the field inputs all the time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Monitors both PLCs and switches the I/O to the backup PLC in case of fault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Creates “virtual bases” that appear in both PLCs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Both PLCs and RPM can monitor all status information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Critical data is written to the backup PLC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248400" y="6553200"/>
            <a:ext cx="2895600" cy="304800"/>
          </a:xfrm>
        </p:spPr>
        <p:txBody>
          <a:bodyPr/>
          <a:lstStyle/>
          <a:p>
            <a:r>
              <a:rPr lang="en-US" altLang="en-US"/>
              <a:t>.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02" y="1790700"/>
            <a:ext cx="1215297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0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6975" y="1897063"/>
            <a:ext cx="2435225" cy="34163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sz="2000"/>
              <a:t>RPM Installed in rack with PLC B </a:t>
            </a:r>
          </a:p>
          <a:p>
            <a:r>
              <a:rPr lang="en-US" altLang="en-US" sz="2000"/>
              <a:t>Uses backplane for power only</a:t>
            </a:r>
          </a:p>
          <a:p>
            <a:r>
              <a:rPr lang="en-US" altLang="en-US" sz="2000"/>
              <a:t>Both PLCs are connected to the RPM module</a:t>
            </a:r>
          </a:p>
          <a:p>
            <a:r>
              <a:rPr lang="en-US" altLang="en-US" sz="2000"/>
              <a:t>Remote I/O is connected to the RPM module</a:t>
            </a:r>
          </a:p>
        </p:txBody>
      </p:sp>
      <p:sp>
        <p:nvSpPr>
          <p:cNvPr id="474117" name="Rectangle 5"/>
          <p:cNvSpPr>
            <a:spLocks noGrp="1" noChangeArrowheads="1"/>
          </p:cNvSpPr>
          <p:nvPr>
            <p:ph type="title"/>
          </p:nvPr>
        </p:nvSpPr>
        <p:spPr>
          <a:xfrm>
            <a:off x="3581400" y="925514"/>
            <a:ext cx="5130800" cy="7667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Configuration Example 1</a:t>
            </a:r>
          </a:p>
        </p:txBody>
      </p:sp>
      <p:pic>
        <p:nvPicPr>
          <p:cNvPr id="47412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897313"/>
            <a:ext cx="17621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412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274763"/>
            <a:ext cx="1755775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413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2659063"/>
            <a:ext cx="17430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4134" name="Line 22"/>
          <p:cNvSpPr>
            <a:spLocks noChangeShapeType="1"/>
          </p:cNvSpPr>
          <p:nvPr/>
        </p:nvSpPr>
        <p:spPr bwMode="auto">
          <a:xfrm>
            <a:off x="2211388" y="3048000"/>
            <a:ext cx="4095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4135" name="Line 23"/>
          <p:cNvSpPr>
            <a:spLocks noChangeShapeType="1"/>
          </p:cNvSpPr>
          <p:nvPr/>
        </p:nvSpPr>
        <p:spPr bwMode="auto">
          <a:xfrm>
            <a:off x="2254250" y="5600700"/>
            <a:ext cx="358775" cy="4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4136" name="Line 24"/>
          <p:cNvSpPr>
            <a:spLocks noChangeShapeType="1"/>
          </p:cNvSpPr>
          <p:nvPr/>
        </p:nvSpPr>
        <p:spPr bwMode="auto">
          <a:xfrm flipV="1">
            <a:off x="2611438" y="5149850"/>
            <a:ext cx="0" cy="4683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4137" name="Line 25"/>
          <p:cNvSpPr>
            <a:spLocks noChangeShapeType="1"/>
          </p:cNvSpPr>
          <p:nvPr/>
        </p:nvSpPr>
        <p:spPr bwMode="auto">
          <a:xfrm>
            <a:off x="2597150" y="5133975"/>
            <a:ext cx="2206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4138" name="Line 26"/>
          <p:cNvSpPr>
            <a:spLocks noChangeShapeType="1"/>
          </p:cNvSpPr>
          <p:nvPr/>
        </p:nvSpPr>
        <p:spPr bwMode="auto">
          <a:xfrm flipH="1" flipV="1">
            <a:off x="2586038" y="3014663"/>
            <a:ext cx="0" cy="17303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4139" name="Line 27"/>
          <p:cNvSpPr>
            <a:spLocks noChangeShapeType="1"/>
          </p:cNvSpPr>
          <p:nvPr/>
        </p:nvSpPr>
        <p:spPr bwMode="auto">
          <a:xfrm>
            <a:off x="2595563" y="4719638"/>
            <a:ext cx="2206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4140" name="Line 28"/>
          <p:cNvSpPr>
            <a:spLocks noChangeShapeType="1"/>
          </p:cNvSpPr>
          <p:nvPr/>
        </p:nvSpPr>
        <p:spPr bwMode="auto">
          <a:xfrm flipV="1">
            <a:off x="2863850" y="5600700"/>
            <a:ext cx="9445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4141" name="Line 29"/>
          <p:cNvSpPr>
            <a:spLocks noChangeShapeType="1"/>
          </p:cNvSpPr>
          <p:nvPr/>
        </p:nvSpPr>
        <p:spPr bwMode="auto">
          <a:xfrm flipV="1">
            <a:off x="3817938" y="4481513"/>
            <a:ext cx="0" cy="11334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4142" name="Line 30"/>
          <p:cNvSpPr>
            <a:spLocks noChangeShapeType="1"/>
          </p:cNvSpPr>
          <p:nvPr/>
        </p:nvSpPr>
        <p:spPr bwMode="auto">
          <a:xfrm flipV="1">
            <a:off x="3838575" y="4498975"/>
            <a:ext cx="113188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4143" name="Rectangle 31"/>
          <p:cNvSpPr>
            <a:spLocks noChangeArrowheads="1"/>
          </p:cNvSpPr>
          <p:nvPr/>
        </p:nvSpPr>
        <p:spPr bwMode="auto">
          <a:xfrm>
            <a:off x="1897063" y="889000"/>
            <a:ext cx="10985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PLC A</a:t>
            </a:r>
          </a:p>
        </p:txBody>
      </p:sp>
      <p:sp>
        <p:nvSpPr>
          <p:cNvPr id="474144" name="Rectangle 32"/>
          <p:cNvSpPr>
            <a:spLocks noChangeArrowheads="1"/>
          </p:cNvSpPr>
          <p:nvPr/>
        </p:nvSpPr>
        <p:spPr bwMode="auto">
          <a:xfrm>
            <a:off x="1844675" y="6343650"/>
            <a:ext cx="10985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PLC B</a:t>
            </a:r>
          </a:p>
        </p:txBody>
      </p:sp>
      <p:sp>
        <p:nvSpPr>
          <p:cNvPr id="474145" name="Rectangle 33"/>
          <p:cNvSpPr>
            <a:spLocks noChangeArrowheads="1"/>
          </p:cNvSpPr>
          <p:nvPr/>
        </p:nvSpPr>
        <p:spPr bwMode="auto">
          <a:xfrm>
            <a:off x="4954588" y="5100638"/>
            <a:ext cx="10985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I/O</a:t>
            </a:r>
          </a:p>
        </p:txBody>
      </p:sp>
    </p:spTree>
    <p:extLst>
      <p:ext uri="{BB962C8B-B14F-4D97-AF65-F5344CB8AC3E}">
        <p14:creationId xmlns:p14="http://schemas.microsoft.com/office/powerpoint/2010/main" val="31872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I">
  <a:themeElements>
    <a:clrScheme name="CTI">
      <a:dk1>
        <a:srgbClr val="333333"/>
      </a:dk1>
      <a:lt1>
        <a:sysClr val="window" lastClr="FFFFFF"/>
      </a:lt1>
      <a:dk2>
        <a:srgbClr val="00487D"/>
      </a:dk2>
      <a:lt2>
        <a:srgbClr val="EEECE1"/>
      </a:lt2>
      <a:accent1>
        <a:srgbClr val="00A4C8"/>
      </a:accent1>
      <a:accent2>
        <a:srgbClr val="D84829"/>
      </a:accent2>
      <a:accent3>
        <a:srgbClr val="88C9C2"/>
      </a:accent3>
      <a:accent4>
        <a:srgbClr val="847A6C"/>
      </a:accent4>
      <a:accent5>
        <a:srgbClr val="B6AFA1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TI (1)" id="{F32B5201-2F7F-492E-B65D-96782D21861A}" vid="{236728D5-D7A1-4DCF-A737-3EC1689FF2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9342</TotalTime>
  <Words>1386</Words>
  <Application>Microsoft Office PowerPoint</Application>
  <PresentationFormat>On-screen Show (4:3)</PresentationFormat>
  <Paragraphs>296</Paragraphs>
  <Slides>28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  <vt:variant>
        <vt:lpstr>Custom Shows</vt:lpstr>
      </vt:variant>
      <vt:variant>
        <vt:i4>1</vt:i4>
      </vt:variant>
    </vt:vector>
  </HeadingPairs>
  <TitlesOfParts>
    <vt:vector size="34" baseType="lpstr">
      <vt:lpstr>Arial</vt:lpstr>
      <vt:lpstr>Calibri</vt:lpstr>
      <vt:lpstr>Times</vt:lpstr>
      <vt:lpstr>Times New Roman</vt:lpstr>
      <vt:lpstr>CTI</vt:lpstr>
      <vt:lpstr>Control Technology Incorporated</vt:lpstr>
      <vt:lpstr>Product Spotlight Redundancy &amp; Backup Solutions – Remote Bases</vt:lpstr>
      <vt:lpstr>Product Spotlight Redundancy &amp; Backup Solutions – Processors</vt:lpstr>
      <vt:lpstr>Product Spotlight Redundancy &amp; Backup Solutions – Processors</vt:lpstr>
      <vt:lpstr>Backup CPU with Redundant RBCs Using independent cables to RBCs</vt:lpstr>
      <vt:lpstr>Using the 2541 Redundant Processor Manager</vt:lpstr>
      <vt:lpstr>2541 Redundant Processor Manager</vt:lpstr>
      <vt:lpstr>How Does the RPM Work?</vt:lpstr>
      <vt:lpstr>Configuration Example 1</vt:lpstr>
      <vt:lpstr>Configuration Example 2</vt:lpstr>
      <vt:lpstr>MMI Connection Example</vt:lpstr>
      <vt:lpstr>RPM Front Panel</vt:lpstr>
      <vt:lpstr>RPM Front Panel (top)</vt:lpstr>
      <vt:lpstr>RPM Front Panel (mid)</vt:lpstr>
      <vt:lpstr>RPM Front Panel (lower)</vt:lpstr>
      <vt:lpstr>RPM Internal Diagram</vt:lpstr>
      <vt:lpstr>Transfer Conditions</vt:lpstr>
      <vt:lpstr>Module Fail-Safe Operation</vt:lpstr>
      <vt:lpstr>Other RPM Functions</vt:lpstr>
      <vt:lpstr>Critical Data Transfer &amp; Control</vt:lpstr>
      <vt:lpstr>Creating Virtual Bases for Critical Data Transfer</vt:lpstr>
      <vt:lpstr>Non-critical Data Transfer</vt:lpstr>
      <vt:lpstr>RPM Status Bits (X values in home base)</vt:lpstr>
      <vt:lpstr>RPM Control Bits (Y values in home base)</vt:lpstr>
      <vt:lpstr>Setting up an RPM Application</vt:lpstr>
      <vt:lpstr>Setup of Fail-safe and RTS</vt:lpstr>
      <vt:lpstr>Software Configuration of the RPM</vt:lpstr>
      <vt:lpstr>RPM Summary</vt:lpstr>
      <vt:lpstr>Custom Show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Peck</dc:creator>
  <cp:lastModifiedBy>Robert Peck</cp:lastModifiedBy>
  <cp:revision>314</cp:revision>
  <cp:lastPrinted>2014-10-28T16:37:49Z</cp:lastPrinted>
  <dcterms:created xsi:type="dcterms:W3CDTF">2014-08-04T19:27:36Z</dcterms:created>
  <dcterms:modified xsi:type="dcterms:W3CDTF">2015-02-19T20:50:37Z</dcterms:modified>
</cp:coreProperties>
</file>